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65" r:id="rId4"/>
    <p:sldId id="273" r:id="rId5"/>
    <p:sldId id="274" r:id="rId6"/>
    <p:sldId id="275" r:id="rId7"/>
    <p:sldId id="276" r:id="rId8"/>
    <p:sldId id="277" r:id="rId9"/>
    <p:sldId id="266" r:id="rId10"/>
    <p:sldId id="270" r:id="rId11"/>
    <p:sldId id="262" r:id="rId12"/>
    <p:sldId id="261" r:id="rId13"/>
    <p:sldId id="26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Anketa na webu</c:v>
                </c:pt>
              </c:strCache>
            </c:strRef>
          </c:tx>
          <c:invertIfNegative val="0"/>
          <c:cat>
            <c:strRef>
              <c:f>List1!$A$2:$A$6</c:f>
              <c:strCache>
                <c:ptCount val="5"/>
                <c:pt idx="0">
                  <c:v>Ano</c:v>
                </c:pt>
                <c:pt idx="1">
                  <c:v>Ještě ne</c:v>
                </c:pt>
                <c:pt idx="2">
                  <c:v>Nevím o tom</c:v>
                </c:pt>
                <c:pt idx="3">
                  <c:v>Vyzkouším to</c:v>
                </c:pt>
                <c:pt idx="4">
                  <c:v>Nic pro mě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</c:v>
                </c:pt>
                <c:pt idx="1">
                  <c:v>12</c:v>
                </c:pt>
                <c:pt idx="2">
                  <c:v>24</c:v>
                </c:pt>
                <c:pt idx="3">
                  <c:v>12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Anketa ve studovnách</c:v>
                </c:pt>
              </c:strCache>
            </c:strRef>
          </c:tx>
          <c:invertIfNegative val="0"/>
          <c:cat>
            <c:strRef>
              <c:f>List1!$A$2:$A$6</c:f>
              <c:strCache>
                <c:ptCount val="5"/>
                <c:pt idx="0">
                  <c:v>Ano</c:v>
                </c:pt>
                <c:pt idx="1">
                  <c:v>Ještě ne</c:v>
                </c:pt>
                <c:pt idx="2">
                  <c:v>Nevím o tom</c:v>
                </c:pt>
                <c:pt idx="3">
                  <c:v>Vyzkouším to</c:v>
                </c:pt>
                <c:pt idx="4">
                  <c:v>Nic pro mě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0</c:v>
                </c:pt>
                <c:pt idx="1">
                  <c:v>38</c:v>
                </c:pt>
                <c:pt idx="2">
                  <c:v>12</c:v>
                </c:pt>
                <c:pt idx="3">
                  <c:v>14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04160"/>
        <c:axId val="25012864"/>
      </c:barChart>
      <c:catAx>
        <c:axId val="21804160"/>
        <c:scaling>
          <c:orientation val="minMax"/>
        </c:scaling>
        <c:delete val="0"/>
        <c:axPos val="b"/>
        <c:majorTickMark val="out"/>
        <c:minorTickMark val="none"/>
        <c:tickLblPos val="nextTo"/>
        <c:crossAx val="25012864"/>
        <c:crosses val="autoZero"/>
        <c:auto val="1"/>
        <c:lblAlgn val="ctr"/>
        <c:lblOffset val="100"/>
        <c:noMultiLvlLbl val="0"/>
      </c:catAx>
      <c:valAx>
        <c:axId val="25012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804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Čtení</c:v>
                </c:pt>
              </c:strCache>
            </c:strRef>
          </c:tx>
          <c:invertIfNegative val="0"/>
          <c:cat>
            <c:strRef>
              <c:f>List1!$A$2:$A$9</c:f>
              <c:strCache>
                <c:ptCount val="8"/>
                <c:pt idx="0">
                  <c:v>Únor</c:v>
                </c:pt>
                <c:pt idx="1">
                  <c:v>Březen</c:v>
                </c:pt>
                <c:pt idx="2">
                  <c:v>Duben</c:v>
                </c:pt>
                <c:pt idx="3">
                  <c:v>Květen</c:v>
                </c:pt>
                <c:pt idx="4">
                  <c:v>Červen</c:v>
                </c:pt>
                <c:pt idx="5">
                  <c:v>Červenec</c:v>
                </c:pt>
                <c:pt idx="6">
                  <c:v>Srpen</c:v>
                </c:pt>
                <c:pt idx="7">
                  <c:v>Září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27</c:v>
                </c:pt>
                <c:pt idx="1">
                  <c:v>84</c:v>
                </c:pt>
                <c:pt idx="2">
                  <c:v>104</c:v>
                </c:pt>
                <c:pt idx="3">
                  <c:v>40</c:v>
                </c:pt>
                <c:pt idx="4">
                  <c:v>65</c:v>
                </c:pt>
                <c:pt idx="5">
                  <c:v>24</c:v>
                </c:pt>
                <c:pt idx="6">
                  <c:v>0</c:v>
                </c:pt>
                <c:pt idx="7">
                  <c:v>18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Výpůjčky realizované</c:v>
                </c:pt>
              </c:strCache>
            </c:strRef>
          </c:tx>
          <c:invertIfNegative val="0"/>
          <c:cat>
            <c:strRef>
              <c:f>List1!$A$2:$A$9</c:f>
              <c:strCache>
                <c:ptCount val="8"/>
                <c:pt idx="0">
                  <c:v>Únor</c:v>
                </c:pt>
                <c:pt idx="1">
                  <c:v>Březen</c:v>
                </c:pt>
                <c:pt idx="2">
                  <c:v>Duben</c:v>
                </c:pt>
                <c:pt idx="3">
                  <c:v>Květen</c:v>
                </c:pt>
                <c:pt idx="4">
                  <c:v>Červen</c:v>
                </c:pt>
                <c:pt idx="5">
                  <c:v>Červenec</c:v>
                </c:pt>
                <c:pt idx="6">
                  <c:v>Srpen</c:v>
                </c:pt>
                <c:pt idx="7">
                  <c:v>Září</c:v>
                </c:pt>
              </c:strCache>
            </c:strRef>
          </c:cat>
          <c:val>
            <c:numRef>
              <c:f>List1!$C$2:$C$9</c:f>
              <c:numCache>
                <c:formatCode>General</c:formatCode>
                <c:ptCount val="8"/>
                <c:pt idx="0">
                  <c:v>22</c:v>
                </c:pt>
                <c:pt idx="1">
                  <c:v>41</c:v>
                </c:pt>
                <c:pt idx="2">
                  <c:v>47</c:v>
                </c:pt>
                <c:pt idx="3">
                  <c:v>27</c:v>
                </c:pt>
                <c:pt idx="4">
                  <c:v>19</c:v>
                </c:pt>
                <c:pt idx="5">
                  <c:v>9</c:v>
                </c:pt>
                <c:pt idx="6">
                  <c:v>0</c:v>
                </c:pt>
                <c:pt idx="7">
                  <c:v>7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Výpůjčky zrušené</c:v>
                </c:pt>
              </c:strCache>
            </c:strRef>
          </c:tx>
          <c:invertIfNegative val="0"/>
          <c:cat>
            <c:strRef>
              <c:f>List1!$A$2:$A$9</c:f>
              <c:strCache>
                <c:ptCount val="8"/>
                <c:pt idx="0">
                  <c:v>Únor</c:v>
                </c:pt>
                <c:pt idx="1">
                  <c:v>Březen</c:v>
                </c:pt>
                <c:pt idx="2">
                  <c:v>Duben</c:v>
                </c:pt>
                <c:pt idx="3">
                  <c:v>Květen</c:v>
                </c:pt>
                <c:pt idx="4">
                  <c:v>Červen</c:v>
                </c:pt>
                <c:pt idx="5">
                  <c:v>Červenec</c:v>
                </c:pt>
                <c:pt idx="6">
                  <c:v>Srpen</c:v>
                </c:pt>
                <c:pt idx="7">
                  <c:v>Září</c:v>
                </c:pt>
              </c:strCache>
            </c:strRef>
          </c:cat>
          <c:val>
            <c:numRef>
              <c:f>List1!$D$2:$D$9</c:f>
              <c:numCache>
                <c:formatCode>General</c:formatCode>
                <c:ptCount val="8"/>
                <c:pt idx="0">
                  <c:v>16</c:v>
                </c:pt>
                <c:pt idx="1">
                  <c:v>11</c:v>
                </c:pt>
                <c:pt idx="2">
                  <c:v>14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138304"/>
        <c:axId val="25139840"/>
      </c:barChart>
      <c:catAx>
        <c:axId val="25138304"/>
        <c:scaling>
          <c:orientation val="minMax"/>
        </c:scaling>
        <c:delete val="0"/>
        <c:axPos val="l"/>
        <c:majorTickMark val="out"/>
        <c:minorTickMark val="none"/>
        <c:tickLblPos val="nextTo"/>
        <c:crossAx val="25139840"/>
        <c:crosses val="autoZero"/>
        <c:auto val="1"/>
        <c:lblAlgn val="ctr"/>
        <c:lblOffset val="100"/>
        <c:noMultiLvlLbl val="0"/>
      </c:catAx>
      <c:valAx>
        <c:axId val="251398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5138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340F5-1875-4E7E-875A-63F132B143E3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6FBB-6D00-4598-BB4E-8A838DFED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039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83D3-F022-4DC0-AF32-D3B855497A9B}" type="datetime1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73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0510-D6CA-4B1C-A109-5106132C8FB8}" type="datetime1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A28C-3B5D-459C-87B8-812385E2B7A3}" type="datetime1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88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8D8A-5091-4F6C-8116-B8AB84462743}" type="datetime1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53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3AD4-C5A8-49BA-B5B7-841EF54E7456}" type="datetime1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24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8A09-6BAA-44C6-A15B-EC6A20F424FE}" type="datetime1">
              <a:rPr lang="cs-CZ" smtClean="0"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7458-799C-4496-B521-E382522BBDB4}" type="datetime1">
              <a:rPr lang="cs-CZ" smtClean="0"/>
              <a:t>20.10.2014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65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E291-8B87-49DE-A687-697A24514F2F}" type="datetime1">
              <a:rPr lang="cs-CZ" smtClean="0"/>
              <a:t>20.10.2014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87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C856-9EA3-4FEB-A1E1-26257C1110B3}" type="datetime1">
              <a:rPr lang="cs-CZ" smtClean="0"/>
              <a:t>20.10.2014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69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7A5F-5F04-4EB1-BBA1-BC7A9BD2B27E}" type="datetime1">
              <a:rPr lang="cs-CZ" smtClean="0"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86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95C2-4E1C-4BEB-B7C1-C9180C9012C7}" type="datetime1">
              <a:rPr lang="cs-CZ" smtClean="0"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50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5261F-E594-4509-A1D5-ACDD6F25D965}" type="datetime1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BB74C-D587-4051-8C54-8E66389C83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8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8712968" cy="2304255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 Black" panose="020B0A04020102020204" pitchFamily="34" charset="0"/>
              </a:rPr>
              <a:t>ZKUŠENOSTI S LEVNOU KNIHOVNOU</a:t>
            </a:r>
            <a:br>
              <a:rPr lang="cs-CZ" dirty="0" smtClean="0">
                <a:latin typeface="Arial Black" panose="020B0A04020102020204" pitchFamily="34" charset="0"/>
              </a:rPr>
            </a:br>
            <a:r>
              <a:rPr lang="cs-CZ" dirty="0" smtClean="0">
                <a:latin typeface="Arial Black" panose="020B0A04020102020204" pitchFamily="34" charset="0"/>
              </a:rPr>
              <a:t>V KNIHOVNĚ PF UK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1656184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Květa Hartmanová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0"/>
            <a:ext cx="2176463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55787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 Black" panose="020B0A04020102020204" pitchFamily="34" charset="0"/>
              </a:rPr>
              <a:t>Zkušenosti s LK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174013"/>
              </p:ext>
            </p:extLst>
          </p:nvPr>
        </p:nvGraphicFramePr>
        <p:xfrm>
          <a:off x="611560" y="1628800"/>
          <a:ext cx="7240109" cy="4761335"/>
        </p:xfrm>
        <a:graphic>
          <a:graphicData uri="http://schemas.openxmlformats.org/drawingml/2006/table">
            <a:tbl>
              <a:tblPr/>
              <a:tblGrid>
                <a:gridCol w="3240360"/>
                <a:gridCol w="2736191"/>
                <a:gridCol w="889170"/>
                <a:gridCol w="374388"/>
              </a:tblGrid>
              <a:tr h="20882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AUTOŘI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ČTENÍ+VÝP.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Mezinárodní právo veřejné, soukromé, obchodní 4.vydání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Ondřej Jan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Evropské právo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Klíma Karel a kolektiv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Politické ideologie, 4.vydání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Heywood</a:t>
                      </a:r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Andrew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Občanské právo hmotné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Fiala Josef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Mládková Ludmila, </a:t>
                      </a:r>
                      <a:r>
                        <a:rPr lang="cs-CZ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Jedinák</a:t>
                      </a:r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Petr a kolektiv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Teorie práva, 5. vydání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Gerloch</a:t>
                      </a:r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Aleš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Nový občanský zákoník - přednáška: Relativní majetková práva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JUDr. Libor Čihák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Občanské právo hmotné - Obecná část. Absolutní majetková práva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Hurdík</a:t>
                      </a:r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J., </a:t>
                      </a:r>
                      <a:r>
                        <a:rPr lang="cs-CZ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Raban</a:t>
                      </a:r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P., Bělohlávek J.A., Plecitý V., Dobešová L., Pelech J., Čihák L.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České právní dějiny, 2. vydání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Vojáček Ladislav, Schelle Karel, Knoll Vilém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Občanské právo hmotné, 2. vydání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Fiala Josef, Kindl Milan a kolektiv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Judikatura Evropského soudního dvora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Veronika Outlá, Pavel Hamerník, Jan Bambas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Občanský zákoník 2014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Legislativa ČR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Dějiny kriminalistiky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Straus Jiří, Vavera František, Dlouhý Michal, Hlaváček Jan, Machutová Marcela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Teorie práva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Havránek Jaromír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Trestní právo hmotné, 3. rozšířené vydání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František Novotný, Josef Souček a kolektiv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Angličtina pro právníky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Hanková Lucie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Finanční a daňové právo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Jánošíková Petra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Základy finančního a daňového práva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Fiala Zdeněk, Sovová Olga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Nový občanský zákoník - přednáška: Základní zásady soukromého práva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JUDr. Libor Čihák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58" marR="5758" marT="57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E-knihy II, Národní technická knihovna, 21.10.2014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9136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 Black" panose="020B0A04020102020204" pitchFamily="34" charset="0"/>
              </a:rPr>
              <a:t>Zkušenosti s LK - souhrn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89654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KLADY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rvní platforma  pro české odborné e-knihy z oboru právo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rámci příprav LK a testovacího provozu značné vylepšení platformy dle připomínek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utentizace dle potřeb UK – vzdálený přístup přes </a:t>
            </a:r>
            <a:r>
              <a:rPr lang="cs-CZ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Shibboleth</a:t>
            </a: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nebo </a:t>
            </a:r>
            <a:r>
              <a:rPr lang="cs-CZ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lang="cs-CZ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jednoduché a příjemné uživatelské rozhraní</a:t>
            </a:r>
            <a:endParaRPr lang="cs-CZ" sz="36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ZÁPORY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  </a:t>
            </a:r>
            <a:r>
              <a:rPr lang="cs-CZ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zakoupeného balíčku využito pouze </a:t>
            </a:r>
            <a:r>
              <a:rPr lang="cs-C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26,5% titulů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balíčku tituly </a:t>
            </a:r>
            <a:r>
              <a:rPr lang="cs-C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okrajové, chybí stěžejní literatura (učebnice, komentáře)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“Rád bych si e-knihu půjčil, je to dobrý nápad, ale bohužel jsem tam nenašel ty tituly, o které mám zájem</a:t>
            </a:r>
            <a:r>
              <a:rPr lang="cs-CZ" sz="29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emohou využít studenti se speciálními potřebami</a:t>
            </a:r>
            <a:endParaRPr lang="cs-CZ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balíček po </a:t>
            </a:r>
            <a:r>
              <a:rPr lang="cs-CZ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celé předplacené období neměnný, nepřibývají aktuální </a:t>
            </a:r>
            <a:r>
              <a:rPr lang="cs-C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obchodní model pro VŠ nepružný, zastaralý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558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/>
          <a:lstStyle/>
          <a:p>
            <a:r>
              <a:rPr lang="cs-CZ" sz="3600" dirty="0">
                <a:solidFill>
                  <a:prstClr val="black"/>
                </a:solidFill>
                <a:latin typeface="Arial Black" panose="020B0A04020102020204" pitchFamily="34" charset="0"/>
              </a:rPr>
              <a:t>Zkušenosti s LK - souhrn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8"/>
            <a:ext cx="8229600" cy="496855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sz="2400" b="1" dirty="0"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Knihovna PF UK </a:t>
            </a:r>
            <a:endParaRPr lang="cs-CZ" sz="2400" b="1" dirty="0" smtClean="0">
              <a:solidFill>
                <a:prstClr val="black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 VŠ knihovna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studenti nehledají </a:t>
            </a:r>
            <a:r>
              <a:rPr lang="cs-CZ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pouze „něco“ k danému tématu, ale konkrétní </a:t>
            </a: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tudenti potřebují i nejaktuálnější literaturu</a:t>
            </a:r>
            <a:endParaRPr lang="cs-CZ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cs-CZ" sz="2400" b="1" dirty="0" smtClean="0"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Aleš Čeněk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vydavatel + provozovatel Levné knihovny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ozpor =˃ obava, aby </a:t>
            </a:r>
            <a:r>
              <a:rPr lang="cs-CZ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zpřístupněním e-knihy určitého titulu </a:t>
            </a: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neklesly </a:t>
            </a:r>
            <a:r>
              <a:rPr lang="cs-CZ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zisky za prodej papírové knihy </a:t>
            </a: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=˃ </a:t>
            </a:r>
            <a:r>
              <a:rPr lang="cs-CZ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chybí nejaktuálnější literatura</a:t>
            </a:r>
          </a:p>
          <a:p>
            <a:pPr marL="0" lvl="0" indent="0">
              <a:buNone/>
            </a:pPr>
            <a:r>
              <a:rPr lang="cs-CZ" sz="2400" dirty="0" smtClean="0"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Rozsáhlejší </a:t>
            </a:r>
            <a:r>
              <a:rPr lang="cs-CZ" sz="2400" dirty="0"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využívání LK v Knihovně PF UK </a:t>
            </a:r>
            <a:endParaRPr lang="cs-CZ" sz="2400" dirty="0" smtClean="0">
              <a:solidFill>
                <a:prstClr val="black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rozšíření obsahové </a:t>
            </a:r>
            <a:r>
              <a:rPr lang="cs-CZ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nabídky o další odbornou </a:t>
            </a: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literaturu (licence i z jiných vydavatelství)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doplňování aktuální literaturou</a:t>
            </a:r>
            <a:endParaRPr lang="cs-CZ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cs-CZ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knihovna by mohla dostávat </a:t>
            </a:r>
            <a:r>
              <a:rPr lang="cs-CZ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přístup k e-knize rovnou se zakoupením papírové </a:t>
            </a:r>
            <a:r>
              <a:rPr lang="cs-CZ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verze (zahrnuta v ceně)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apř. – platba z účtu by proběhla až při konkrétní výpůjčce (ca po 5 min.) atd. atd.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E-knihy II, Národní technická knihovna, 21.10.2014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558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 Black" panose="020B0A04020102020204" pitchFamily="34" charset="0"/>
              </a:rPr>
              <a:t>Knihovna PF UK + LK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>
                <a:latin typeface="Arial Black" panose="020B0A04020102020204" pitchFamily="34" charset="0"/>
              </a:rPr>
              <a:t>Děkuji Vám za pozornost</a:t>
            </a:r>
          </a:p>
          <a:p>
            <a:pPr marL="0" indent="0" algn="ctr">
              <a:buNone/>
            </a:pPr>
            <a:endParaRPr lang="cs-CZ" sz="4000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cs-CZ" sz="3600" dirty="0" smtClean="0">
                <a:latin typeface="Arial Black" panose="020B0A04020102020204" pitchFamily="34" charset="0"/>
              </a:rPr>
              <a:t>Dotazy:</a:t>
            </a:r>
          </a:p>
          <a:p>
            <a:pPr marL="0" indent="0" algn="ctr">
              <a:buNone/>
            </a:pPr>
            <a:r>
              <a:rPr lang="cs-CZ" sz="3600" dirty="0" smtClean="0">
                <a:latin typeface="Arial Black" panose="020B0A04020102020204" pitchFamily="34" charset="0"/>
              </a:rPr>
              <a:t>hartmano@prf.cuni.cz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5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 Black" panose="020B0A04020102020204" pitchFamily="34" charset="0"/>
              </a:rPr>
              <a:t>LK v Knihovně PF UK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8965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PŘÍPRAVA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rosinec 2013 – leden 2014 – účast na připomínkování a ladění webového a desktopového rozhraní LK (zjednodušení výpůjčního procesu, systém výpůjček, přehlednost webu, párování účtů atd.)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testování funkcionality, schvalování manuálů atd.</a:t>
            </a:r>
          </a:p>
          <a:p>
            <a:pPr marL="0" indent="0">
              <a:buNone/>
            </a:pPr>
            <a:r>
              <a:rPr lang="cs-CZ" sz="2200" dirty="0" smtClean="0">
                <a:latin typeface="Arial Black" panose="020B0A04020102020204" pitchFamily="34" charset="0"/>
                <a:cs typeface="Arial" panose="020B0604020202020204" pitchFamily="34" charset="0"/>
              </a:rPr>
              <a:t>ZAKOUPENO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roční provoz LK, balík e-knih (459 titulů)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 přístupy (3+1, desktopová aplikace, web)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TESTOVACÍ PROVOZ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5.-7.2.2014 – instalace na 3 PC, školení pracovníků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od 10.2.2014 do konce července (srpen mimo provoz?), od září pokračuje</a:t>
            </a:r>
            <a:endParaRPr lang="cs-CZ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E-knihy II, Národní technická knihovna, 21.10.2014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007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 Black" panose="020B0A04020102020204" pitchFamily="34" charset="0"/>
              </a:rPr>
              <a:t>Výpůjčky v LK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DESKTOPOVÁ VERZE (prezenční výpůjčka)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bez přihlašování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čtení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knihovně na 3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PC,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PDF (lze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číst, prohledávat, nelze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stahovat)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slíbený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tisk se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neuskutečnil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WEBOVÁ VERZE (absenční výpůjčka)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institucionální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přihlášení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Shibboleth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 nebo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výpůjčky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max. 14 dní, lze půjčit znovu nebo „pro budoucnost“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neaktivní se po 3 dnech ruší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e-maily o stavu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výpůjčky</a:t>
            </a:r>
            <a:endParaRPr lang="cs-CZ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0998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 Black" panose="020B0A04020102020204" pitchFamily="34" charset="0"/>
              </a:rPr>
              <a:t>LK - propagace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PRO STUDENTY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eb knihovny (Aktuality, Služby, Rychlé odkazy) i PF UK (Aktuality)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nihovna – nástěnky, letáky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nketa (web i studovny)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ýuka (Právní informační systémy – asi 75 studentů)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inikursy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(vypsány 4 termíny, 2 účastnice)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Arial Black" panose="020B0A04020102020204" pitchFamily="34" charset="0"/>
                <a:cs typeface="Arial" panose="020B0604020202020204" pitchFamily="34" charset="0"/>
              </a:rPr>
              <a:t>PRO KNIHOVNÍKY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xkurze knihovníků z Kroměřížska, Žiliny a Toleda (březen)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eminář PEZ (duben)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Inforum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(květen)</a:t>
            </a:r>
            <a:endParaRPr lang="cs-CZ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E-knihy II, Národní technická knihovna, 21.10.2014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4277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 Black" panose="020B0A04020102020204" pitchFamily="34" charset="0"/>
              </a:rPr>
              <a:t>Zkušenosti s LK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ANKETA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Už jste si půjčili e-knihu v Levné knihovně?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web (10.2.-28.2.2014), 55 respondentů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studovny (22.-23.3.2014), anketní lístky, 66 respondentů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elkem = 121 respondentů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VÝSLEDKY</a:t>
            </a: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E-knihy II, Národní technická knihovna, 21.10.2014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861146"/>
              </p:ext>
            </p:extLst>
          </p:nvPr>
        </p:nvGraphicFramePr>
        <p:xfrm>
          <a:off x="1403648" y="4077072"/>
          <a:ext cx="6552726" cy="2088233"/>
        </p:xfrm>
        <a:graphic>
          <a:graphicData uri="http://schemas.openxmlformats.org/drawingml/2006/table">
            <a:tbl>
              <a:tblPr firstRow="1" firstCol="1" bandRow="1"/>
              <a:tblGrid>
                <a:gridCol w="1387795"/>
                <a:gridCol w="2520936"/>
                <a:gridCol w="2643995"/>
              </a:tblGrid>
              <a:tr h="298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Odpověď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Hlasy - </a:t>
                      </a:r>
                      <a:r>
                        <a:rPr lang="cs-CZ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web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Hlasy - </a:t>
                      </a:r>
                      <a:r>
                        <a:rPr lang="cs-CZ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studovny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Ještě 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Nevím o tom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Vyzkouším 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Nic pro mě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4745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 Black" panose="020B0A04020102020204" pitchFamily="34" charset="0"/>
              </a:rPr>
              <a:t>Zkušenosti s LK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ANKETA - GRAF</a:t>
            </a:r>
          </a:p>
          <a:p>
            <a:pPr marL="0" indent="0">
              <a:buNone/>
            </a:pPr>
            <a:endParaRPr lang="cs-CZ" sz="2200" b="1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 marL="0" lvl="0" indent="0">
              <a:buNone/>
            </a:pPr>
            <a:endParaRPr lang="cs-CZ" sz="16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E-knihy II, Národní technická knihovna, 21.10.2014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1675042234"/>
              </p:ext>
            </p:extLst>
          </p:nvPr>
        </p:nvGraphicFramePr>
        <p:xfrm>
          <a:off x="1187624" y="2204864"/>
          <a:ext cx="648072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4168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 Black" panose="020B0A04020102020204" pitchFamily="34" charset="0"/>
              </a:rPr>
              <a:t>Zkušenosti s LK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STATISTIKY - VÝPŮJČKY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ěsíční statistiky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ávštěvnost desktopové i webové verze za únor – září 2014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E-knihy II, Národní technická knihovna, 21.10.2014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913519"/>
              </p:ext>
            </p:extLst>
          </p:nvPr>
        </p:nvGraphicFramePr>
        <p:xfrm>
          <a:off x="1619672" y="2852936"/>
          <a:ext cx="5849620" cy="3364992"/>
        </p:xfrm>
        <a:graphic>
          <a:graphicData uri="http://schemas.openxmlformats.org/drawingml/2006/table">
            <a:tbl>
              <a:tblPr firstRow="1" firstCol="1" bandRow="1"/>
              <a:tblGrid>
                <a:gridCol w="1462405"/>
                <a:gridCol w="1462405"/>
                <a:gridCol w="1462405"/>
                <a:gridCol w="146240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Měsíc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Čtení</a:t>
                      </a: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(desktopová verze)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Výpůjčky realizované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Výpůjčky zrušené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Únor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Březen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Duben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104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Květen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Červen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Červenec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Srpen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Září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362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172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1034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 Black" panose="020B0A04020102020204" pitchFamily="34" charset="0"/>
              </a:rPr>
              <a:t>Zkušenosti s LK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STATISTIKY - GRAF</a:t>
            </a: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E-knihy II, Národní technická knihovna, 21.10.2014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2251171470"/>
              </p:ext>
            </p:extLst>
          </p:nvPr>
        </p:nvGraphicFramePr>
        <p:xfrm>
          <a:off x="971600" y="1916832"/>
          <a:ext cx="703852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07305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19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Arial Black" panose="020B0A04020102020204" pitchFamily="34" charset="0"/>
              </a:rPr>
              <a:t>Zkušenosti s LK</a:t>
            </a:r>
            <a:endParaRPr lang="cs-CZ" sz="3600" dirty="0">
              <a:latin typeface="Arial Black" panose="020B0A040201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69168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E-knihy II, Národní technická knihovna, 21.10.2014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B74C-D587-4051-8C54-8E66389C83AC}" type="slidenum">
              <a:rPr lang="cs-CZ" smtClean="0"/>
              <a:t>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68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>
                <a:latin typeface="Arial Black" panose="020B0A04020102020204" pitchFamily="34" charset="0"/>
              </a:rPr>
              <a:t>STATISTIKY</a:t>
            </a:r>
          </a:p>
          <a:p>
            <a:pPr marL="0" indent="0" algn="ctr">
              <a:buNone/>
            </a:pPr>
            <a:r>
              <a:rPr lang="cs-CZ" sz="2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Výpůjčky</a:t>
            </a:r>
          </a:p>
          <a:p>
            <a:pPr marL="0" indent="0" algn="ctr">
              <a:buNone/>
            </a:pP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Půjčené tituly</a:t>
            </a:r>
          </a:p>
          <a:p>
            <a:pPr marL="0" indent="0" algn="ctr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Srovnání s výpůjčkami z </a:t>
            </a:r>
            <a:r>
              <a:rPr lang="cs-CZ" sz="2000" b="1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Alephu</a:t>
            </a:r>
            <a:endParaRPr lang="cs-CZ" sz="2000" b="1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oubor 197 titulů nejpůjčovanějších knih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 balíčku LK v souboru 7 titulů = 1,5 % z balíčku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09772"/>
              </p:ext>
            </p:extLst>
          </p:nvPr>
        </p:nvGraphicFramePr>
        <p:xfrm>
          <a:off x="1656381" y="2204864"/>
          <a:ext cx="5849620" cy="946404"/>
        </p:xfrm>
        <a:graphic>
          <a:graphicData uri="http://schemas.openxmlformats.org/drawingml/2006/table">
            <a:tbl>
              <a:tblPr firstRow="1" firstCol="1" bandRow="1"/>
              <a:tblGrid>
                <a:gridCol w="3736986"/>
                <a:gridCol w="2112634"/>
              </a:tblGrid>
              <a:tr h="243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Prezenční výpůjčky (čtení)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362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Absenční výpůjčky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172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8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Celkem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8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534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054668"/>
              </p:ext>
            </p:extLst>
          </p:nvPr>
        </p:nvGraphicFramePr>
        <p:xfrm>
          <a:off x="1694206" y="3717032"/>
          <a:ext cx="5849620" cy="1051560"/>
        </p:xfrm>
        <a:graphic>
          <a:graphicData uri="http://schemas.openxmlformats.org/drawingml/2006/table">
            <a:tbl>
              <a:tblPr firstRow="1" firstCol="1" bandRow="1"/>
              <a:tblGrid>
                <a:gridCol w="2924810"/>
                <a:gridCol w="2924810"/>
              </a:tblGrid>
              <a:tr h="110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Balíček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459 titulů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Půjčené aspoň 1 x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122 titulů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Představuje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26,5 % z balíčku</a:t>
                      </a:r>
                      <a:endParaRPr lang="cs-CZ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6562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999</Words>
  <Application>Microsoft Office PowerPoint</Application>
  <PresentationFormat>Předvádění na obrazovce (4:3)</PresentationFormat>
  <Paragraphs>277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ZKUŠENOSTI S LEVNOU KNIHOVNOU V KNIHOVNĚ PF UK</vt:lpstr>
      <vt:lpstr>LK v Knihovně PF UK</vt:lpstr>
      <vt:lpstr>Výpůjčky v LK</vt:lpstr>
      <vt:lpstr>LK - propagace</vt:lpstr>
      <vt:lpstr>Zkušenosti s LK</vt:lpstr>
      <vt:lpstr>Zkušenosti s LK</vt:lpstr>
      <vt:lpstr>Zkušenosti s LK</vt:lpstr>
      <vt:lpstr>Zkušenosti s LK</vt:lpstr>
      <vt:lpstr>Zkušenosti s LK</vt:lpstr>
      <vt:lpstr>Zkušenosti s LK</vt:lpstr>
      <vt:lpstr>Zkušenosti s LK - souhrn</vt:lpstr>
      <vt:lpstr>Zkušenosti s LK - souhrn</vt:lpstr>
      <vt:lpstr>Knihovna PF UK + LK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na seminář e-knihy</dc:title>
  <dc:creator>Kvetoslava Hartmanova</dc:creator>
  <cp:lastModifiedBy>Kvetoslava Hartmanova</cp:lastModifiedBy>
  <cp:revision>62</cp:revision>
  <dcterms:created xsi:type="dcterms:W3CDTF">2014-09-04T08:05:54Z</dcterms:created>
  <dcterms:modified xsi:type="dcterms:W3CDTF">2014-10-20T13:09:07Z</dcterms:modified>
</cp:coreProperties>
</file>