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72" r:id="rId6"/>
    <p:sldId id="263" r:id="rId7"/>
    <p:sldId id="271" r:id="rId8"/>
    <p:sldId id="266" r:id="rId9"/>
    <p:sldId id="261" r:id="rId10"/>
    <p:sldId id="262" r:id="rId11"/>
    <p:sldId id="264" r:id="rId12"/>
    <p:sldId id="265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FCB901D-B594-441C-B56E-60B88535257D}">
  <a:tblStyle styleId="{9FCB901D-B594-441C-B56E-60B88535257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0F5FB"/>
          </a:solidFill>
        </a:fill>
      </a:tcStyle>
    </a:wholeTbl>
    <a:band1H>
      <a:tcStyle>
        <a:tcBdr/>
        <a:fill>
          <a:solidFill>
            <a:srgbClr val="DDEAF6"/>
          </a:solidFill>
        </a:fill>
      </a:tcStyle>
    </a:band1H>
    <a:band1V>
      <a:tcStyle>
        <a:tcBdr/>
        <a:fill>
          <a:solidFill>
            <a:srgbClr val="DDEAF6"/>
          </a:solidFill>
        </a:fill>
      </a:tcStyle>
    </a:band1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25400" cap="flat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0F5FB"/>
          </a:solidFill>
        </a:fill>
      </a:tcStyle>
    </a:lastRow>
    <a:firstRow>
      <a:tcTxStyle b="on" i="off"/>
      <a:tcStyle>
        <a:tcBdr/>
        <a:fill>
          <a:solidFill>
            <a:srgbClr val="F0F5FB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29" autoAdjust="0"/>
  </p:normalViewPr>
  <p:slideViewPr>
    <p:cSldViewPr>
      <p:cViewPr>
        <p:scale>
          <a:sx n="100" d="100"/>
          <a:sy n="100" d="100"/>
        </p:scale>
        <p:origin x="-954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617695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Teri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College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Still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Prefer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Print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PublishersWeekly.com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[online]. Jul 08, 2014  [cit. 2014-11-20]. Dostupné z: http://www.publishersweekly.com/pw/by-topic/digital/content-and-e-books/article/63225-college-students-prefer-a-mix-of-print-and-digital-textbooks.html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TSCHIESCHE,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Kathrin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9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10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find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expensive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Big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Bookboon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Survey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Bookboon’s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Blog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[online].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September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11, 2012 [cit. 2014-11-20]. Dostupné z: http://bookboon.com/blog/2012/09/the-big-bookboon-textbook-survey-read-the-opinion-of-almost-10-000-students/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MILLER, Rebecca.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Dramatic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Growth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LJ’s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Second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Annual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Ebook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Survey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Digital Shift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[online].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October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12, 2011 [cit. 2014-11-20]. Dostupné z: http://www.thedigitalshift.com/2011/10/ebooks/dramatic-growth-ljs-second-annual-ebook-survey/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baseline="30000" dirty="0" smtClean="0"/>
              <a:t>1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WALTERS, William H., 2014. E-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books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academic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libraries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Challenges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sharing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use.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Journal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Librarianship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Information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Science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[online]. 2014, roč. 46, č. 2, s. 85–95 [cit. 2014-11-20]. ISSN 0961-0006, 1741-6477. Dostupné z: http://lis.sagepub.com/content/46/2/85</a:t>
            </a:r>
          </a:p>
          <a:p>
            <a:pPr>
              <a:spcBef>
                <a:spcPts val="0"/>
              </a:spcBef>
              <a:buNone/>
            </a:pPr>
            <a:r>
              <a:rPr lang="cs-CZ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HODGES,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Dracine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Cyndi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PRESTON a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Marsha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J. HAMILTON.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Resolving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Challenge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E-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Books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Collection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Management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[online]. 2010, roč. 35, č. 3-4 [cit. 2014-11-20]. ISSN 0146-2679. Dostupné z: https://kb.osu.edu/dspace/bitstream/handle/1811/49744/HodgesD_CollectionManagement_2010_v35_n3-4_p196-200.pdf?sequence=1&amp;origin=publication_detail</a:t>
            </a:r>
            <a:endParaRPr baseline="30000" dirty="0"/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Impact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/>
            </a:lvl1pPr>
            <a:lvl2pPr marL="4572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2pPr>
            <a:lvl3pPr marL="9144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3pPr>
            <a:lvl4pPr marL="13716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4pPr>
            <a:lvl5pPr marL="18288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5pPr>
            <a:lvl6pPr marL="22860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6pPr>
            <a:lvl7pPr marL="27432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7pPr>
            <a:lvl8pPr marL="32004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8pPr>
            <a:lvl9pPr marL="3657600" marR="0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Nadpis a svislý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Impact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Svislý nadpis a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Impact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Impact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Impact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Impact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80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300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4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6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Impact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ázek s titulkem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Impact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800" marR="0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3000" marR="0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4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6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knihovna.jinonice.cuni.cz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85890" cy="6341533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xfrm>
            <a:off x="0" y="6341533"/>
            <a:ext cx="12185890" cy="5164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833C0B"/>
              </a:buClr>
              <a:buSzPct val="25000"/>
              <a:buFont typeface="Arial"/>
              <a:buNone/>
            </a:pPr>
            <a:r>
              <a:rPr lang="cs-CZ" sz="2800" b="0" i="0" u="none" strike="noStrike" cap="none" baseline="0">
                <a:solidFill>
                  <a:srgbClr val="833C0B"/>
                </a:solidFill>
                <a:latin typeface="Impact"/>
                <a:ea typeface="Impact"/>
                <a:cs typeface="Impact"/>
                <a:sym typeface="Impact"/>
              </a:rPr>
              <a:t>Miriam Vojtíšková, </a:t>
            </a:r>
            <a:r>
              <a:rPr lang="cs-CZ" sz="2800" b="0" i="0" u="sng" strike="noStrike" cap="none" baseline="0">
                <a:solidFill>
                  <a:schemeClr val="hlink"/>
                </a:solidFill>
                <a:latin typeface="Impact"/>
                <a:ea typeface="Impact"/>
                <a:cs typeface="Impact"/>
                <a:sym typeface="Impact"/>
                <a:hlinkClick r:id="rId4"/>
              </a:rPr>
              <a:t>http://knihovna.jinonice.cuni.cz</a:t>
            </a:r>
            <a:r>
              <a:rPr lang="cs-CZ" sz="2800" b="0" i="0" u="none" strike="noStrike" cap="none" baseline="0">
                <a:solidFill>
                  <a:srgbClr val="7F7F7F"/>
                </a:solidFill>
                <a:latin typeface="Impact"/>
                <a:ea typeface="Impact"/>
                <a:cs typeface="Impact"/>
                <a:sym typeface="Impact"/>
              </a:rPr>
              <a:t> 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ctrTitle"/>
          </p:nvPr>
        </p:nvSpPr>
        <p:spPr>
          <a:xfrm>
            <a:off x="2980266" y="1032933"/>
            <a:ext cx="5960533" cy="427566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0070C0"/>
              </a:buClr>
              <a:buSzPct val="25000"/>
              <a:buFont typeface="Impact"/>
              <a:buNone/>
            </a:pPr>
            <a:r>
              <a:rPr lang="cs-CZ" sz="5400">
                <a:solidFill>
                  <a:srgbClr val="0070C0"/>
                </a:solidFill>
                <a:latin typeface="Impact"/>
                <a:ea typeface="Impact"/>
                <a:cs typeface="Impact"/>
                <a:sym typeface="Impact"/>
              </a:rPr>
              <a:t>e-knih</a:t>
            </a:r>
            <a:r>
              <a:rPr lang="cs-CZ" sz="5400" b="0" i="0" u="none" strike="noStrike" cap="none" baseline="0">
                <a:solidFill>
                  <a:srgbClr val="0070C0"/>
                </a:solidFill>
                <a:latin typeface="Impact"/>
                <a:ea typeface="Impact"/>
                <a:cs typeface="Impact"/>
                <a:sym typeface="Impact"/>
              </a:rPr>
              <a:t>y</a:t>
            </a:r>
            <a:br>
              <a:rPr lang="cs-CZ" sz="5400" b="0" i="0" u="none" strike="noStrike" cap="none" baseline="0">
                <a:solidFill>
                  <a:srgbClr val="0070C0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5400" b="0" i="0" u="none" strike="noStrike" cap="none" baseline="0">
                <a:solidFill>
                  <a:srgbClr val="0070C0"/>
                </a:solidFill>
                <a:latin typeface="Impact"/>
                <a:ea typeface="Impact"/>
                <a:cs typeface="Impact"/>
                <a:sym typeface="Impact"/>
              </a:rPr>
              <a:t>v Knihovně Jinonice</a:t>
            </a:r>
            <a:br>
              <a:rPr lang="cs-CZ" sz="5400" b="0" i="0" u="none" strike="noStrike" cap="none" baseline="0">
                <a:solidFill>
                  <a:srgbClr val="0070C0"/>
                </a:solidFill>
                <a:latin typeface="Impact"/>
                <a:ea typeface="Impact"/>
                <a:cs typeface="Impact"/>
                <a:sym typeface="Impact"/>
              </a:rPr>
            </a:br>
            <a:r>
              <a:rPr lang="cs-CZ" sz="5400" b="0" i="0" u="none" strike="noStrike" cap="none" baseline="0">
                <a:solidFill>
                  <a:srgbClr val="833C0B"/>
                </a:solidFill>
                <a:latin typeface="Impact"/>
                <a:ea typeface="Impact"/>
                <a:cs typeface="Impact"/>
                <a:sym typeface="Impact"/>
              </a:rPr>
              <a:t>…a v akademických knihovnách obecně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/>
        </p:nvSpPr>
        <p:spPr>
          <a:xfrm>
            <a:off x="0" y="0"/>
            <a:ext cx="12192000" cy="1107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 sz="6600" b="0" i="0" u="none" strike="noStrike" cap="none" baseline="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Zdroje </a:t>
            </a:r>
            <a:r>
              <a:rPr lang="cs-CZ" sz="660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e-knih</a:t>
            </a:r>
            <a:r>
              <a:rPr lang="cs-CZ" sz="6600" b="0" i="0" u="none" strike="noStrike" cap="none" baseline="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:</a:t>
            </a:r>
          </a:p>
        </p:txBody>
      </p:sp>
      <p:pic>
        <p:nvPicPr>
          <p:cNvPr id="148" name="Shape 1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92866" y="1107995"/>
            <a:ext cx="9922933" cy="5623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/>
        </p:nvSpPr>
        <p:spPr>
          <a:xfrm>
            <a:off x="0" y="0"/>
            <a:ext cx="12192000" cy="1107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 sz="660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e-knih</a:t>
            </a:r>
            <a:r>
              <a:rPr lang="cs-CZ" sz="6600" b="0" i="0" u="none" strike="noStrike" cap="none" baseline="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y pro uživatele: </a:t>
            </a:r>
            <a:r>
              <a:rPr lang="cs-CZ" sz="6600" b="0" i="0" u="none" strike="noStrike" cap="none" baseline="0">
                <a:solidFill>
                  <a:srgbClr val="833C0B"/>
                </a:solidFill>
                <a:latin typeface="Impact"/>
                <a:ea typeface="Impact"/>
                <a:cs typeface="Impact"/>
                <a:sym typeface="Impact"/>
              </a:rPr>
              <a:t>FRUSTRACE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x="546950" y="2881327"/>
            <a:ext cx="10662900" cy="3231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buClr>
                <a:srgbClr val="833C0B"/>
              </a:buClr>
              <a:buSzPct val="100000"/>
              <a:buFont typeface="Arial"/>
              <a:buChar char="•"/>
            </a:pPr>
            <a:r>
              <a:rPr lang="cs-CZ" sz="2800" b="1" i="0" u="none" strike="noStrike" cap="none" baseline="0" dirty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rozdílné platformy poskytovatelů (průměr 10 různých platforem průměr)</a:t>
            </a:r>
          </a:p>
          <a:p>
            <a:pPr marL="457200" marR="0" lvl="0" indent="-457200" algn="l" rtl="0">
              <a:spcBef>
                <a:spcPts val="0"/>
              </a:spcBef>
              <a:buClr>
                <a:srgbClr val="833C0B"/>
              </a:buClr>
              <a:buSzPct val="100000"/>
              <a:buFont typeface="Arial"/>
              <a:buChar char="•"/>
            </a:pPr>
            <a:r>
              <a:rPr lang="cs-CZ" sz="2800" b="1" i="0" u="none" strike="noStrike" cap="none" baseline="0" dirty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různé formáty e-knih: „Proč to nejde v mé čtečce?“</a:t>
            </a:r>
          </a:p>
          <a:p>
            <a:pPr marL="457200" marR="0" lvl="0" indent="-457200" algn="l" rtl="0">
              <a:spcBef>
                <a:spcPts val="0"/>
              </a:spcBef>
              <a:buClr>
                <a:srgbClr val="833C0B"/>
              </a:buClr>
              <a:buSzPct val="100000"/>
              <a:buFont typeface="Arial"/>
              <a:buChar char="•"/>
            </a:pPr>
            <a:r>
              <a:rPr lang="cs-CZ" sz="2800" b="1" i="0" u="none" strike="noStrike" cap="none" baseline="0" dirty="0" err="1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proprietalní</a:t>
            </a:r>
            <a:r>
              <a:rPr lang="cs-CZ" sz="2800" b="1" i="0" u="none" strike="noStrike" cap="none" baseline="0" dirty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 formáty: „Proč si mám zase instalovat další čtečku?“</a:t>
            </a:r>
          </a:p>
          <a:p>
            <a:pPr marL="457200" marR="0" lvl="0" indent="-457200" algn="l" rtl="0">
              <a:spcBef>
                <a:spcPts val="0"/>
              </a:spcBef>
              <a:buClr>
                <a:srgbClr val="833C0B"/>
              </a:buClr>
              <a:buSzPct val="100000"/>
              <a:buFont typeface="Arial"/>
              <a:buChar char="•"/>
            </a:pPr>
            <a:r>
              <a:rPr lang="cs-CZ" sz="2800" b="1" dirty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stažení a tisk jenom části na jednu session</a:t>
            </a:r>
            <a:r>
              <a:rPr lang="cs-CZ" sz="2800" b="1" i="0" u="none" strike="noStrike" cap="none" baseline="0" dirty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cs-CZ" sz="2800" b="1" i="0" u="none" strike="noStrike" cap="none" baseline="0" dirty="0" err="1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ebrary</a:t>
            </a:r>
            <a:r>
              <a:rPr lang="cs-CZ" sz="2800" b="1" i="0" u="none" strike="noStrike" cap="none" baseline="0" dirty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457200" marR="0" lvl="0" indent="-457200" algn="l" rtl="0">
              <a:spcBef>
                <a:spcPts val="0"/>
              </a:spcBef>
              <a:buClr>
                <a:srgbClr val="833C0B"/>
              </a:buClr>
              <a:buSzPct val="100000"/>
              <a:buFont typeface="Arial"/>
              <a:buChar char="•"/>
            </a:pPr>
            <a:r>
              <a:rPr lang="cs-CZ" sz="2800" b="1" i="0" u="none" strike="noStrike" cap="none" baseline="0" dirty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stahování dokumentů jen po kapitolách (vydavatelské platformy)</a:t>
            </a:r>
          </a:p>
          <a:p>
            <a:pPr marL="457200" marR="0" lvl="0" indent="-457200" algn="l" rtl="0">
              <a:spcBef>
                <a:spcPts val="0"/>
              </a:spcBef>
              <a:buClr>
                <a:srgbClr val="833C0B"/>
              </a:buClr>
              <a:buSzPct val="100000"/>
              <a:buFont typeface="Arial"/>
              <a:buChar char="•"/>
            </a:pPr>
            <a:r>
              <a:rPr lang="cs-CZ" sz="2800" b="1" i="0" u="none" strike="noStrike" cap="none" baseline="0" dirty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jednouživatelské přístupy (k čemu pak e-kniha?)</a:t>
            </a:r>
          </a:p>
        </p:txBody>
      </p:sp>
      <p:sp>
        <p:nvSpPr>
          <p:cNvPr id="164" name="Shape 164"/>
          <p:cNvSpPr/>
          <p:nvPr/>
        </p:nvSpPr>
        <p:spPr>
          <a:xfrm>
            <a:off x="8541174" y="1600554"/>
            <a:ext cx="2831248" cy="941737"/>
          </a:xfrm>
          <a:prstGeom prst="wedgeRectCallout">
            <a:avLst>
              <a:gd name="adj1" fmla="val -39741"/>
              <a:gd name="adj2" fmla="val -97351"/>
            </a:avLst>
          </a:prstGeom>
          <a:solidFill>
            <a:schemeClr val="lt1"/>
          </a:solidFill>
          <a:ln w="38100" cap="flat">
            <a:solidFill>
              <a:srgbClr val="833C0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cs-CZ" sz="2400" b="1" i="0" u="none" strike="noStrike" cap="none" baseline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Musíme vysvětlovat, propagovat, školit.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/>
        </p:nvSpPr>
        <p:spPr>
          <a:xfrm>
            <a:off x="0" y="0"/>
            <a:ext cx="12192000" cy="1107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 sz="660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e-knih</a:t>
            </a:r>
            <a:r>
              <a:rPr lang="cs-CZ" sz="6600" b="0" i="0" u="none" strike="noStrike" cap="none" baseline="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y pro uživatele: </a:t>
            </a:r>
            <a:r>
              <a:rPr lang="cs-CZ" sz="6600" b="0" i="0" u="none" strike="noStrike" cap="none" baseline="0">
                <a:solidFill>
                  <a:srgbClr val="833C0B"/>
                </a:solidFill>
                <a:latin typeface="Impact"/>
                <a:ea typeface="Impact"/>
                <a:cs typeface="Impact"/>
                <a:sym typeface="Impact"/>
              </a:rPr>
              <a:t>NEPOCHOPENÍ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x="504625" y="2215349"/>
            <a:ext cx="9511500" cy="444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buClr>
                <a:srgbClr val="833C0B"/>
              </a:buClr>
              <a:buSzPct val="100000"/>
              <a:buFont typeface="Arial"/>
              <a:buChar char="•"/>
            </a:pPr>
            <a:r>
              <a:rPr lang="cs-CZ" sz="2800" b="1" i="0" u="none" strike="noStrike" cap="none" baseline="0" dirty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Rozdíl mezi individuálním nákupem a knihovní licencí: </a:t>
            </a:r>
          </a:p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r>
              <a:rPr lang="cs-CZ" sz="2800" b="1" i="0" u="none" strike="noStrike" cap="none" baseline="0" dirty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„Proč nemůžete koupit e-knihu na Amazonu?“</a:t>
            </a:r>
          </a:p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r>
              <a:rPr lang="cs-CZ" sz="2800" b="1" i="0" u="none" strike="noStrike" cap="none" baseline="0" dirty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…častý problém s granty: vymezí si peníze na e-knihy za cenu na </a:t>
            </a:r>
            <a:r>
              <a:rPr lang="cs-CZ" sz="2800" b="1" i="0" u="none" strike="noStrike" cap="none" baseline="0" dirty="0" smtClean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Amazonu</a:t>
            </a:r>
            <a:endParaRPr lang="cs-CZ" sz="2800" b="1" dirty="0" smtClean="0">
              <a:solidFill>
                <a:srgbClr val="833C0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spcBef>
                <a:spcPts val="0"/>
              </a:spcBef>
              <a:buClr>
                <a:srgbClr val="833C0B"/>
              </a:buClr>
              <a:buSzPct val="100000"/>
              <a:buFont typeface="Arial"/>
              <a:buChar char="•"/>
            </a:pPr>
            <a:r>
              <a:rPr lang="cs-CZ" sz="2800" b="1" i="0" u="none" strike="noStrike" cap="none" baseline="0" dirty="0" smtClean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Slabé právní vědomí: uloz.to je považován za legální zdroj: „Vždyť za to platím.“</a:t>
            </a:r>
          </a:p>
          <a:p>
            <a:pPr marL="457200" marR="0" lvl="0" indent="-457200" algn="l" rtl="0">
              <a:spcBef>
                <a:spcPts val="0"/>
              </a:spcBef>
              <a:buClr>
                <a:srgbClr val="833C0B"/>
              </a:buClr>
              <a:buSzPct val="100000"/>
              <a:buFont typeface="Arial"/>
              <a:buChar char="•"/>
            </a:pPr>
            <a:r>
              <a:rPr lang="cs-CZ" sz="2800" b="1" i="0" u="none" strike="noStrike" cap="none" baseline="0" dirty="0" smtClean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Odpor </a:t>
            </a:r>
            <a:r>
              <a:rPr lang="cs-CZ" sz="2800" b="1" i="0" u="none" strike="noStrike" cap="none" baseline="0" dirty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tzv. „digitálních imigrantů“ (někdo, kdo se nenarodil do digitální doby a jenom se jí musí přizpůsobovat - narození před 1985) – což je většina vyučujících</a:t>
            </a:r>
          </a:p>
        </p:txBody>
      </p:sp>
      <p:sp>
        <p:nvSpPr>
          <p:cNvPr id="171" name="Shape 171"/>
          <p:cNvSpPr/>
          <p:nvPr/>
        </p:nvSpPr>
        <p:spPr>
          <a:xfrm>
            <a:off x="8922174" y="1190807"/>
            <a:ext cx="2831248" cy="941737"/>
          </a:xfrm>
          <a:prstGeom prst="wedgeRectCallout">
            <a:avLst>
              <a:gd name="adj1" fmla="val -42133"/>
              <a:gd name="adj2" fmla="val -74875"/>
            </a:avLst>
          </a:prstGeom>
          <a:solidFill>
            <a:schemeClr val="lt1"/>
          </a:solidFill>
          <a:ln w="38100" cap="flat">
            <a:solidFill>
              <a:srgbClr val="833C0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cs-CZ" sz="2400" b="1" i="0" u="none" strike="noStrike" cap="none" baseline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Musíme vysvětlovat, propagovat, školit.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Shape 1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3933" y="4767560"/>
            <a:ext cx="4792660" cy="26963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Shape 18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88533" y="548049"/>
            <a:ext cx="4207933" cy="3155951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Shape 185"/>
          <p:cNvSpPr txBox="1"/>
          <p:nvPr/>
        </p:nvSpPr>
        <p:spPr>
          <a:xfrm>
            <a:off x="0" y="0"/>
            <a:ext cx="12192000" cy="1107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 sz="660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e-knih</a:t>
            </a:r>
            <a:r>
              <a:rPr lang="cs-CZ" sz="6600" b="0" i="0" u="none" strike="noStrike" cap="none" baseline="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y: </a:t>
            </a:r>
            <a:r>
              <a:rPr lang="cs-CZ" sz="6600" b="0" i="0" u="none" strike="noStrike" cap="none" baseline="0">
                <a:solidFill>
                  <a:srgbClr val="833C0B"/>
                </a:solidFill>
                <a:latin typeface="Impact"/>
                <a:ea typeface="Impact"/>
                <a:cs typeface="Impact"/>
                <a:sym typeface="Impact"/>
              </a:rPr>
              <a:t>propagace </a:t>
            </a:r>
            <a:r>
              <a:rPr lang="cs-CZ" sz="6600">
                <a:solidFill>
                  <a:srgbClr val="833C0B"/>
                </a:solidFill>
                <a:latin typeface="Impact"/>
                <a:ea typeface="Impact"/>
                <a:cs typeface="Impact"/>
                <a:sym typeface="Impact"/>
              </a:rPr>
              <a:t>e-knih</a:t>
            </a:r>
            <a:r>
              <a:rPr lang="cs-CZ" sz="6600" b="0" i="0" u="none" strike="noStrike" cap="none" baseline="0">
                <a:solidFill>
                  <a:srgbClr val="833C0B"/>
                </a:solidFill>
                <a:latin typeface="Impact"/>
                <a:ea typeface="Impact"/>
                <a:cs typeface="Impact"/>
                <a:sym typeface="Impact"/>
              </a:rPr>
              <a:t> u nás</a:t>
            </a:r>
          </a:p>
        </p:txBody>
      </p:sp>
      <p:pic>
        <p:nvPicPr>
          <p:cNvPr id="186" name="Shape 18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172324" y="2981708"/>
            <a:ext cx="4079686" cy="1031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Shape 18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413653" y="3735687"/>
            <a:ext cx="5017557" cy="18875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/>
        </p:nvSpPr>
        <p:spPr>
          <a:xfrm>
            <a:off x="0" y="0"/>
            <a:ext cx="12192000" cy="1107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 sz="660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e-knih</a:t>
            </a:r>
            <a:r>
              <a:rPr lang="cs-CZ" sz="6600" b="0" i="0" u="none" strike="noStrike" cap="none" baseline="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y: </a:t>
            </a:r>
            <a:r>
              <a:rPr lang="cs-CZ" sz="6600" b="0" i="0" u="none" strike="noStrike" cap="none" baseline="0">
                <a:solidFill>
                  <a:srgbClr val="833C0B"/>
                </a:solidFill>
                <a:latin typeface="Impact"/>
                <a:ea typeface="Impact"/>
                <a:cs typeface="Impact"/>
                <a:sym typeface="Impact"/>
              </a:rPr>
              <a:t>výzvy v naší knihovně</a:t>
            </a:r>
          </a:p>
        </p:txBody>
      </p:sp>
      <p:sp>
        <p:nvSpPr>
          <p:cNvPr id="193" name="Shape 193"/>
          <p:cNvSpPr txBox="1"/>
          <p:nvPr/>
        </p:nvSpPr>
        <p:spPr>
          <a:xfrm>
            <a:off x="572349" y="1216290"/>
            <a:ext cx="11043916" cy="48320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buClr>
                <a:srgbClr val="2E75B5"/>
              </a:buClr>
              <a:buSzPct val="100000"/>
              <a:buFont typeface="Arial"/>
              <a:buChar char="•"/>
            </a:pPr>
            <a:r>
              <a:rPr lang="cs-CZ" sz="2800" b="1" i="0" u="none" strike="noStrike" cap="none" baseline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DRM </a:t>
            </a:r>
            <a:r>
              <a:rPr lang="cs-CZ" sz="2800" b="1" i="0" u="none" strike="noStrike" cap="none" baseline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u knih pro offline výpůjčku</a:t>
            </a:r>
          </a:p>
          <a:p>
            <a:pPr marL="457200" marR="0" lvl="1" indent="0" algn="l" rtl="0">
              <a:spcBef>
                <a:spcPts val="0"/>
              </a:spcBef>
              <a:buSzPct val="25000"/>
              <a:buNone/>
            </a:pPr>
            <a:r>
              <a:rPr lang="cs-CZ" sz="2800" b="1" i="0" u="none" strike="noStrike" cap="none" baseline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"Proč nemohu číst na Kindlu? Proč si nemohu stáhnout celou knihu najednou? Proč je kniha nedostupná i pro online čtení?“ (problém SUPO) = neustále školení, vysvětlování, manuály</a:t>
            </a:r>
          </a:p>
          <a:p>
            <a:pPr marL="457200" marR="0" lvl="0" indent="-457200" algn="l" rtl="0">
              <a:spcBef>
                <a:spcPts val="0"/>
              </a:spcBef>
              <a:buClr>
                <a:srgbClr val="2E75B5"/>
              </a:buClr>
              <a:buSzPct val="100000"/>
              <a:buFont typeface="Arial"/>
              <a:buChar char="•"/>
            </a:pPr>
            <a:r>
              <a:rPr lang="cs-CZ" sz="2800" b="1" i="0" u="none" strike="noStrike" cap="none" baseline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Propagace</a:t>
            </a:r>
            <a:r>
              <a:rPr lang="cs-CZ" sz="2800" b="1" i="0" u="none" strike="noStrike" cap="none" baseline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 e-knih nakoupených knihovnou (propagace přes tumblr, web, čtečky – každý měsíc výběrově e-knihy z oboru)</a:t>
            </a:r>
          </a:p>
          <a:p>
            <a:pPr marL="457200" marR="0" lvl="0" indent="-457200" algn="l" rtl="0">
              <a:spcBef>
                <a:spcPts val="0"/>
              </a:spcBef>
              <a:buClr>
                <a:srgbClr val="2E75B5"/>
              </a:buClr>
              <a:buSzPct val="100000"/>
              <a:buFont typeface="Arial"/>
              <a:buChar char="•"/>
            </a:pPr>
            <a:r>
              <a:rPr lang="cs-CZ" sz="2800" b="1" i="0" u="none" strike="noStrike" cap="none" baseline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Vyhledávání</a:t>
            </a:r>
            <a:r>
              <a:rPr lang="cs-CZ" sz="2800" b="1" i="0" u="none" strike="noStrike" cap="none" baseline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 – studenti neumí e-knihy najít - </a:t>
            </a:r>
            <a:r>
              <a:rPr lang="cs-CZ" sz="2800" b="1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řešení jenom discovery</a:t>
            </a:r>
          </a:p>
          <a:p>
            <a:pPr marL="457200" marR="0" lvl="0" indent="-457200" algn="l" rtl="0">
              <a:spcBef>
                <a:spcPts val="0"/>
              </a:spcBef>
              <a:buClr>
                <a:srgbClr val="833C0B"/>
              </a:buClr>
              <a:buSzPct val="100000"/>
              <a:buFont typeface="Arial"/>
              <a:buChar char="•"/>
            </a:pPr>
            <a:r>
              <a:rPr lang="cs-CZ" sz="2800" b="1" i="0" u="none" strike="noStrike" cap="none" baseline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Studenti a vědci z humanitních oborů nepatří mezi „early adopters“ – </a:t>
            </a:r>
            <a:r>
              <a:rPr lang="cs-CZ" sz="2800" b="1" i="0" u="none" strike="noStrike" cap="none" baseline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přesvědčování</a:t>
            </a:r>
            <a:r>
              <a:rPr lang="cs-CZ" sz="2800" b="1" i="0" u="none" strike="noStrike" cap="none" baseline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 proč e-knihy, ukázky – čtečky v knihovně</a:t>
            </a:r>
          </a:p>
          <a:p>
            <a:pPr marL="457200" marR="0" lvl="0" indent="-457200" algn="l" rtl="0">
              <a:spcBef>
                <a:spcPts val="0"/>
              </a:spcBef>
              <a:buClr>
                <a:srgbClr val="833C0B"/>
              </a:buClr>
              <a:buSzPct val="100000"/>
              <a:buFont typeface="Arial"/>
              <a:buChar char="•"/>
            </a:pPr>
            <a:r>
              <a:rPr lang="cs-CZ" sz="2800" b="1" i="0" u="none" strike="noStrike" cap="none" baseline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Proaktivně vyhledávat nejpůjčovanější tištěné tituly a snažit se zabezpečit e-knihu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/>
        </p:nvSpPr>
        <p:spPr>
          <a:xfrm>
            <a:off x="0" y="0"/>
            <a:ext cx="12192000" cy="1107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 sz="660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e-knih</a:t>
            </a:r>
            <a:r>
              <a:rPr lang="cs-CZ" sz="6600" b="0" i="0" u="none" strike="noStrike" cap="none" baseline="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y: </a:t>
            </a:r>
            <a:r>
              <a:rPr lang="cs-CZ" sz="6600" b="0" i="0" u="none" strike="noStrike" cap="none" baseline="0">
                <a:solidFill>
                  <a:srgbClr val="833C0B"/>
                </a:solidFill>
                <a:latin typeface="Impact"/>
                <a:ea typeface="Impact"/>
                <a:cs typeface="Impact"/>
                <a:sym typeface="Impact"/>
              </a:rPr>
              <a:t>frustrace uživatele </a:t>
            </a:r>
          </a:p>
        </p:txBody>
      </p:sp>
      <p:pic>
        <p:nvPicPr>
          <p:cNvPr id="199" name="Shape 19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75465" y="1397000"/>
            <a:ext cx="6841067" cy="48259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/>
        </p:nvSpPr>
        <p:spPr>
          <a:xfrm>
            <a:off x="0" y="0"/>
            <a:ext cx="12192000" cy="1107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 sz="660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e-knih</a:t>
            </a:r>
            <a:r>
              <a:rPr lang="cs-CZ" sz="6600" b="0" i="0" u="none" strike="noStrike" cap="none" baseline="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y: </a:t>
            </a:r>
            <a:r>
              <a:rPr lang="cs-CZ" sz="6600" b="0" i="0" u="none" strike="noStrike" cap="none" baseline="0">
                <a:solidFill>
                  <a:srgbClr val="833C0B"/>
                </a:solidFill>
                <a:latin typeface="Impact"/>
                <a:ea typeface="Impact"/>
                <a:cs typeface="Impact"/>
                <a:sym typeface="Impact"/>
              </a:rPr>
              <a:t>plánujeme</a:t>
            </a:r>
          </a:p>
        </p:txBody>
      </p:sp>
      <p:pic>
        <p:nvPicPr>
          <p:cNvPr id="205" name="Shape 20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30395" y="2654564"/>
            <a:ext cx="4661604" cy="349620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Shape 20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1221845"/>
            <a:ext cx="6942667" cy="3527953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Shape 207"/>
          <p:cNvSpPr txBox="1"/>
          <p:nvPr/>
        </p:nvSpPr>
        <p:spPr>
          <a:xfrm>
            <a:off x="2808464" y="4961919"/>
            <a:ext cx="4445001" cy="1384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cs-CZ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Miriam Vojtíšková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cs-CZ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vojtiskova@jinonice.cuni.cz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cs-CZ" sz="2800" b="1" i="0" u="none" strike="noStrike" cap="none" baseline="0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knihovna.jinonice.cuni.cz</a:t>
            </a:r>
          </a:p>
        </p:txBody>
      </p:sp>
      <p:pic>
        <p:nvPicPr>
          <p:cNvPr id="208" name="Shape 2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9937" y="4961919"/>
            <a:ext cx="2315147" cy="12989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395218" y="122477"/>
            <a:ext cx="11356513" cy="114752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Impact"/>
              <a:buNone/>
            </a:pPr>
            <a:r>
              <a:rPr lang="cs-CZ" sz="4800" b="0" i="0" u="none" strike="noStrike" cap="none" baseline="0" dirty="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Opravdu </a:t>
            </a:r>
            <a:r>
              <a:rPr lang="cs-CZ" sz="4800" b="0" i="0" u="none" strike="noStrike" cap="none" baseline="0" dirty="0">
                <a:solidFill>
                  <a:srgbClr val="0070C0"/>
                </a:solidFill>
                <a:latin typeface="Impact"/>
                <a:ea typeface="Impact"/>
                <a:cs typeface="Impact"/>
                <a:sym typeface="Impact"/>
              </a:rPr>
              <a:t>CHTĚJÍ STUDENTI </a:t>
            </a:r>
            <a:r>
              <a:rPr lang="cs-CZ" sz="4800" dirty="0" smtClean="0">
                <a:solidFill>
                  <a:srgbClr val="0070C0"/>
                </a:solidFill>
                <a:latin typeface="Impact"/>
                <a:ea typeface="Impact"/>
                <a:cs typeface="Impact"/>
                <a:sym typeface="Impact"/>
              </a:rPr>
              <a:t>e-knih</a:t>
            </a:r>
            <a:r>
              <a:rPr lang="cs-CZ" sz="4800" b="0" i="0" u="none" strike="noStrike" cap="none" baseline="0" dirty="0" smtClean="0">
                <a:solidFill>
                  <a:srgbClr val="0070C0"/>
                </a:solidFill>
                <a:latin typeface="Impact"/>
                <a:ea typeface="Impact"/>
                <a:cs typeface="Impact"/>
                <a:sym typeface="Impact"/>
              </a:rPr>
              <a:t>y?</a:t>
            </a:r>
            <a:endParaRPr lang="cs-CZ" sz="4800" b="0" i="0" u="none" strike="noStrike" cap="none" baseline="0" dirty="0">
              <a:solidFill>
                <a:srgbClr val="0070C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id="92" name="Shape 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8558" y="1540933"/>
            <a:ext cx="6709832" cy="310620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Shape 93"/>
          <p:cNvSpPr/>
          <p:nvPr/>
        </p:nvSpPr>
        <p:spPr>
          <a:xfrm>
            <a:off x="245534" y="3437467"/>
            <a:ext cx="2963332" cy="3293532"/>
          </a:xfrm>
          <a:prstGeom prst="wedgeRectCallout">
            <a:avLst>
              <a:gd name="adj1" fmla="val 50617"/>
              <a:gd name="adj2" fmla="val -63605"/>
            </a:avLst>
          </a:prstGeom>
          <a:solidFill>
            <a:schemeClr val="lt1"/>
          </a:solidFill>
          <a:ln w="38100" cap="flat">
            <a:solidFill>
              <a:srgbClr val="833C0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cs-CZ" sz="2000" b="1" i="0" u="none" strike="noStrike" cap="none" baseline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Nejčastější důvody:</a:t>
            </a:r>
          </a:p>
          <a:p>
            <a:pPr marL="342900" marR="0" lvl="0" indent="-342900" algn="l" rtl="0">
              <a:spcBef>
                <a:spcPts val="0"/>
              </a:spcBef>
              <a:buClr>
                <a:srgbClr val="833C0B"/>
              </a:buClr>
              <a:buSzPct val="100000"/>
              <a:buFont typeface="Arial"/>
              <a:buChar char="•"/>
            </a:pPr>
            <a:r>
              <a:rPr lang="cs-CZ" sz="2000" b="1" i="0" u="none" strike="noStrike" cap="none" baseline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nedostatek titulů</a:t>
            </a:r>
          </a:p>
          <a:p>
            <a:pPr marL="342900" marR="0" lvl="0" indent="-342900" algn="l" rtl="0">
              <a:spcBef>
                <a:spcPts val="0"/>
              </a:spcBef>
              <a:buClr>
                <a:srgbClr val="833C0B"/>
              </a:buClr>
              <a:buSzPct val="100000"/>
              <a:buFont typeface="Arial"/>
              <a:buChar char="•"/>
            </a:pPr>
            <a:r>
              <a:rPr lang="cs-CZ" sz="2000" b="1" i="0" u="none" strike="noStrike" cap="none" baseline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cena (podobná jako tištěná)</a:t>
            </a:r>
          </a:p>
          <a:p>
            <a:pPr marL="342900" marR="0" lvl="0" indent="-342900" algn="l" rtl="0">
              <a:spcBef>
                <a:spcPts val="0"/>
              </a:spcBef>
              <a:buClr>
                <a:srgbClr val="833C0B"/>
              </a:buClr>
              <a:buSzPct val="100000"/>
              <a:buFont typeface="Arial"/>
              <a:buChar char="•"/>
            </a:pPr>
            <a:r>
              <a:rPr lang="cs-CZ" sz="2000" b="1" i="0" u="none" strike="noStrike" cap="none" baseline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pocit vlastnictví</a:t>
            </a:r>
          </a:p>
          <a:p>
            <a:pPr marL="342900" marR="0" lvl="0" indent="-342900" algn="l" rtl="0">
              <a:spcBef>
                <a:spcPts val="0"/>
              </a:spcBef>
              <a:buClr>
                <a:srgbClr val="833C0B"/>
              </a:buClr>
              <a:buSzPct val="100000"/>
              <a:buFont typeface="Arial"/>
              <a:buChar char="•"/>
            </a:pPr>
            <a:r>
              <a:rPr lang="cs-CZ" sz="2000" b="1" i="0" u="none" strike="noStrike" cap="none" baseline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prostá setrvačnost</a:t>
            </a:r>
          </a:p>
          <a:p>
            <a:pPr marL="342900" marR="0" lvl="0" indent="-342900" algn="l" rtl="0">
              <a:spcBef>
                <a:spcPts val="0"/>
              </a:spcBef>
              <a:buClr>
                <a:srgbClr val="833C0B"/>
              </a:buClr>
              <a:buSzPct val="100000"/>
              <a:buFont typeface="Arial"/>
              <a:buChar char="•"/>
            </a:pPr>
            <a:r>
              <a:rPr lang="cs-CZ" sz="2000" b="1" i="0" u="none" strike="noStrike" cap="none" baseline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oborové rozdíly – humanitní a sociální obory více lpí na (hmotné) knize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/>
        </p:nvSpPr>
        <p:spPr>
          <a:xfrm>
            <a:off x="922865" y="1443566"/>
            <a:ext cx="4047067" cy="2404532"/>
          </a:xfrm>
          <a:prstGeom prst="wedgeRectCallout">
            <a:avLst>
              <a:gd name="adj1" fmla="val -39341"/>
              <a:gd name="adj2" fmla="val -61140"/>
            </a:avLst>
          </a:prstGeom>
          <a:solidFill>
            <a:schemeClr val="lt1"/>
          </a:solidFill>
          <a:ln w="38100" cap="flat">
            <a:solidFill>
              <a:srgbClr val="833C0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2000" b="1" i="0" u="none" strike="noStrike" cap="none" baseline="0">
              <a:solidFill>
                <a:srgbClr val="833C0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9" name="Shape 9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9984" y="1617133"/>
            <a:ext cx="3552825" cy="2057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Shape 100"/>
          <p:cNvSpPr/>
          <p:nvPr/>
        </p:nvSpPr>
        <p:spPr>
          <a:xfrm>
            <a:off x="6807202" y="1443565"/>
            <a:ext cx="4004731" cy="2404532"/>
          </a:xfrm>
          <a:prstGeom prst="wedgeRectCallout">
            <a:avLst>
              <a:gd name="adj1" fmla="val -4263"/>
              <a:gd name="adj2" fmla="val -60083"/>
            </a:avLst>
          </a:prstGeom>
          <a:solidFill>
            <a:schemeClr val="lt1"/>
          </a:solidFill>
          <a:ln w="38100" cap="flat">
            <a:solidFill>
              <a:srgbClr val="833C0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2000" b="1" i="0" u="none" strike="noStrike" cap="none" baseline="0">
              <a:solidFill>
                <a:srgbClr val="833C0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Shape 10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62246" y="1617130"/>
            <a:ext cx="3654953" cy="2057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/>
          <p:nvPr/>
        </p:nvSpPr>
        <p:spPr>
          <a:xfrm>
            <a:off x="6807202" y="4068167"/>
            <a:ext cx="4004731" cy="2404532"/>
          </a:xfrm>
          <a:prstGeom prst="wedgeRectCallout">
            <a:avLst>
              <a:gd name="adj1" fmla="val -27308"/>
              <a:gd name="adj2" fmla="val -38605"/>
            </a:avLst>
          </a:prstGeom>
          <a:solidFill>
            <a:schemeClr val="lt1"/>
          </a:solidFill>
          <a:ln w="38100" cap="flat">
            <a:solidFill>
              <a:srgbClr val="833C0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2000" b="1" i="0" u="none" strike="noStrike" cap="none" baseline="0">
              <a:solidFill>
                <a:srgbClr val="833C0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" name="Shape 10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62246" y="4192401"/>
            <a:ext cx="3654953" cy="2156064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Shape 104"/>
          <p:cNvSpPr txBox="1"/>
          <p:nvPr/>
        </p:nvSpPr>
        <p:spPr>
          <a:xfrm>
            <a:off x="0" y="0"/>
            <a:ext cx="3227788" cy="13234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cs-CZ" sz="8000" b="0" i="0" u="none" strike="noStrike" cap="none" baseline="0">
                <a:solidFill>
                  <a:srgbClr val="833C0B"/>
                </a:solidFill>
                <a:latin typeface="Impact"/>
                <a:ea typeface="Impact"/>
                <a:cs typeface="Impact"/>
                <a:sym typeface="Impact"/>
              </a:rPr>
              <a:t>USA…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8001000" y="0"/>
            <a:ext cx="4190999" cy="13234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 sz="8000" b="0" i="0" u="none" strike="noStrike" cap="none" baseline="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…EVROPA</a:t>
            </a:r>
          </a:p>
        </p:txBody>
      </p:sp>
      <p:sp>
        <p:nvSpPr>
          <p:cNvPr id="106" name="Shape 106"/>
          <p:cNvSpPr/>
          <p:nvPr/>
        </p:nvSpPr>
        <p:spPr>
          <a:xfrm>
            <a:off x="1161520" y="4371603"/>
            <a:ext cx="2856507" cy="2101096"/>
          </a:xfrm>
          <a:prstGeom prst="wedgeRectCallout">
            <a:avLst>
              <a:gd name="adj1" fmla="val -35488"/>
              <a:gd name="adj2" fmla="val -99018"/>
            </a:avLst>
          </a:prstGeom>
          <a:solidFill>
            <a:schemeClr val="lt1"/>
          </a:solidFill>
          <a:ln w="38100" cap="flat">
            <a:solidFill>
              <a:srgbClr val="833C0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cs-CZ" sz="2400" b="1" i="0" u="none" strike="noStrike" cap="none" baseline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ALE: I v nejúspěšnějším průzkumu 42% studentů preferuje papírové knihy.</a:t>
            </a:r>
          </a:p>
        </p:txBody>
      </p:sp>
      <p:sp>
        <p:nvSpPr>
          <p:cNvPr id="107" name="Shape 107"/>
          <p:cNvSpPr/>
          <p:nvPr/>
        </p:nvSpPr>
        <p:spPr>
          <a:xfrm>
            <a:off x="4470400" y="4371603"/>
            <a:ext cx="2142068" cy="2101096"/>
          </a:xfrm>
          <a:prstGeom prst="wedgeRectCallout">
            <a:avLst>
              <a:gd name="adj1" fmla="val 67659"/>
              <a:gd name="adj2" fmla="val -96197"/>
            </a:avLst>
          </a:prstGeom>
          <a:solidFill>
            <a:schemeClr val="lt1"/>
          </a:solidFill>
          <a:ln w="38100" cap="flat">
            <a:solidFill>
              <a:srgbClr val="0070C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 sz="2400" b="1" i="0" u="none" strike="noStrike" cap="none" baseline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Méně titulů (převládá AJ).</a:t>
            </a:r>
          </a:p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 sz="2400" b="1" i="0" u="none" strike="noStrike" cap="none" baseline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Kratší tradice.</a:t>
            </a:r>
          </a:p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 sz="2400" b="1" i="0" u="none" strike="noStrike" cap="none" baseline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Setrvačnost vyučujících.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369818" y="291810"/>
            <a:ext cx="11356513" cy="114752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833C0B"/>
              </a:buClr>
              <a:buSzPct val="25000"/>
              <a:buFont typeface="Impact"/>
              <a:buNone/>
            </a:pPr>
            <a:r>
              <a:rPr lang="cs-CZ" sz="4800" b="0" i="0" u="none" strike="noStrike" cap="none" baseline="0">
                <a:solidFill>
                  <a:srgbClr val="833C0B"/>
                </a:solidFill>
                <a:latin typeface="Impact"/>
                <a:ea typeface="Impact"/>
                <a:cs typeface="Impact"/>
                <a:sym typeface="Impact"/>
              </a:rPr>
              <a:t>Akademické knihovny </a:t>
            </a:r>
            <a:r>
              <a:rPr lang="cs-CZ" sz="4800" b="0" i="0" u="none" strike="noStrike" cap="none" baseline="0">
                <a:solidFill>
                  <a:srgbClr val="0070C0"/>
                </a:solidFill>
                <a:latin typeface="Impact"/>
                <a:ea typeface="Impact"/>
                <a:cs typeface="Impact"/>
                <a:sym typeface="Impact"/>
              </a:rPr>
              <a:t>nakupují mnohem více </a:t>
            </a:r>
            <a:r>
              <a:rPr lang="cs-CZ" sz="4800">
                <a:solidFill>
                  <a:srgbClr val="0070C0"/>
                </a:solidFill>
                <a:latin typeface="Impact"/>
                <a:ea typeface="Impact"/>
                <a:cs typeface="Impact"/>
                <a:sym typeface="Impact"/>
              </a:rPr>
              <a:t>e-knih</a:t>
            </a:r>
            <a:r>
              <a:rPr lang="cs-CZ" sz="4800" b="0" i="0" u="none" strike="noStrike" cap="none" baseline="0">
                <a:solidFill>
                  <a:srgbClr val="0070C0"/>
                </a:solidFill>
                <a:latin typeface="Impact"/>
                <a:ea typeface="Impact"/>
                <a:cs typeface="Impact"/>
                <a:sym typeface="Impact"/>
              </a:rPr>
              <a:t> než veřejné.</a:t>
            </a:r>
          </a:p>
        </p:txBody>
      </p:sp>
      <p:pic>
        <p:nvPicPr>
          <p:cNvPr id="113" name="Shape 1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92866" y="1803400"/>
            <a:ext cx="7501466" cy="4275666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Shape 114"/>
          <p:cNvSpPr/>
          <p:nvPr/>
        </p:nvSpPr>
        <p:spPr>
          <a:xfrm>
            <a:off x="9694332" y="4445001"/>
            <a:ext cx="2302933" cy="1904999"/>
          </a:xfrm>
          <a:prstGeom prst="wedgeRectCallout">
            <a:avLst>
              <a:gd name="adj1" fmla="val -88354"/>
              <a:gd name="adj2" fmla="val -60049"/>
            </a:avLst>
          </a:prstGeom>
          <a:solidFill>
            <a:schemeClr val="lt1"/>
          </a:solidFill>
          <a:ln w="38100" cap="flat">
            <a:solidFill>
              <a:srgbClr val="833C0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cs-CZ" sz="2000" b="1" i="0" u="none" strike="noStrike" cap="none" baseline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Ale objem </a:t>
            </a:r>
            <a:r>
              <a:rPr lang="cs-CZ" sz="2000" b="1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e-knih</a:t>
            </a:r>
            <a:r>
              <a:rPr lang="cs-CZ" sz="2000" b="1" i="0" u="none" strike="noStrike" cap="none" baseline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 ve veřejných knihovnách roste rychleji: doženou je?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/>
        </p:nvSpPr>
        <p:spPr>
          <a:xfrm>
            <a:off x="0" y="0"/>
            <a:ext cx="12192000" cy="1107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 sz="6600" b="0" i="0" u="none" strike="noStrike" cap="none" baseline="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Počty </a:t>
            </a:r>
            <a:r>
              <a:rPr lang="cs-CZ" sz="660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e-knih</a:t>
            </a:r>
            <a:r>
              <a:rPr lang="cs-CZ" sz="6600" b="0" i="0" u="none" strike="noStrike" cap="none" baseline="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: </a:t>
            </a:r>
            <a:r>
              <a:rPr lang="cs-CZ" sz="6600" b="0" i="0" u="none" strike="noStrike" cap="none" baseline="0">
                <a:solidFill>
                  <a:srgbClr val="833C0B"/>
                </a:solidFill>
                <a:latin typeface="Impact"/>
                <a:ea typeface="Impact"/>
                <a:cs typeface="Impact"/>
                <a:sym typeface="Impact"/>
              </a:rPr>
              <a:t>UNIVERSITA KARLOVA</a:t>
            </a:r>
          </a:p>
        </p:txBody>
      </p:sp>
      <p:grpSp>
        <p:nvGrpSpPr>
          <p:cNvPr id="120" name="Shape 120"/>
          <p:cNvGrpSpPr/>
          <p:nvPr/>
        </p:nvGrpSpPr>
        <p:grpSpPr>
          <a:xfrm>
            <a:off x="2195055" y="1354299"/>
            <a:ext cx="7810353" cy="5028795"/>
            <a:chOff x="2188" y="769"/>
            <a:chExt cx="7810353" cy="5028795"/>
          </a:xfrm>
        </p:grpSpPr>
        <p:sp>
          <p:nvSpPr>
            <p:cNvPr id="121" name="Shape 121"/>
            <p:cNvSpPr/>
            <p:nvPr/>
          </p:nvSpPr>
          <p:spPr>
            <a:xfrm>
              <a:off x="2188" y="769"/>
              <a:ext cx="7810353" cy="2639231"/>
            </a:xfrm>
            <a:prstGeom prst="roundRect">
              <a:avLst>
                <a:gd name="adj" fmla="val 10000"/>
              </a:avLst>
            </a:prstGeom>
            <a:solidFill>
              <a:srgbClr val="599BD5"/>
            </a:solidFill>
            <a:ln w="12700" cap="flat">
              <a:solidFill>
                <a:schemeClr val="lt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2" name="Shape 122"/>
            <p:cNvSpPr txBox="1"/>
            <p:nvPr/>
          </p:nvSpPr>
          <p:spPr>
            <a:xfrm>
              <a:off x="79489" y="78070"/>
              <a:ext cx="7655754" cy="2484631"/>
            </a:xfrm>
            <a:prstGeom prst="rect">
              <a:avLst/>
            </a:prstGeom>
            <a:noFill/>
            <a:ln>
              <a:noFill/>
            </a:ln>
          </p:spPr>
          <p:txBody>
            <a:bodyPr lIns="247650" tIns="247650" rIns="247650" bIns="247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2275"/>
                </a:spcAft>
                <a:buSzPct val="25000"/>
                <a:buNone/>
              </a:pPr>
              <a:r>
                <a:rPr lang="cs-CZ" sz="6500" b="0" i="0" u="none" strike="noStrike" cap="none" baseline="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180.000 </a:t>
              </a:r>
              <a:r>
                <a:rPr lang="cs-CZ" sz="6500" b="0" i="0" u="none" strike="noStrike" cap="none" baseline="0" dirty="0" smtClean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e-knih</a:t>
              </a:r>
              <a:endParaRPr lang="cs-CZ" sz="6500" b="0" i="0" u="none" strike="noStrike" cap="none" baseline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Shape 123"/>
            <p:cNvSpPr/>
            <p:nvPr/>
          </p:nvSpPr>
          <p:spPr>
            <a:xfrm>
              <a:off x="9812" y="2735625"/>
              <a:ext cx="4517284" cy="1099157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 w="12700" cap="flat">
              <a:solidFill>
                <a:schemeClr val="lt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4" name="Shape 124"/>
            <p:cNvSpPr txBox="1"/>
            <p:nvPr/>
          </p:nvSpPr>
          <p:spPr>
            <a:xfrm>
              <a:off x="42004" y="2767818"/>
              <a:ext cx="4452898" cy="1034772"/>
            </a:xfrm>
            <a:prstGeom prst="rect">
              <a:avLst/>
            </a:prstGeom>
            <a:noFill/>
            <a:ln>
              <a:noFill/>
            </a:ln>
          </p:spPr>
          <p:txBody>
            <a:bodyPr lIns="137150" tIns="137150" rIns="137150" bIns="13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1260"/>
                </a:spcAft>
                <a:buSzPct val="25000"/>
                <a:buNone/>
              </a:pPr>
              <a:r>
                <a:rPr lang="cs-CZ" sz="3600" b="0" i="0" u="none" strike="noStrike" cap="none" baseline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z toho 110.000 ebrary </a:t>
              </a:r>
            </a:p>
          </p:txBody>
        </p:sp>
        <p:sp>
          <p:nvSpPr>
            <p:cNvPr id="125" name="Shape 125"/>
            <p:cNvSpPr/>
            <p:nvPr/>
          </p:nvSpPr>
          <p:spPr>
            <a:xfrm>
              <a:off x="9812" y="3930407"/>
              <a:ext cx="1366463" cy="1099157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 w="12700" cap="flat">
              <a:solidFill>
                <a:schemeClr val="lt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6" name="Shape 126"/>
            <p:cNvSpPr txBox="1"/>
            <p:nvPr/>
          </p:nvSpPr>
          <p:spPr>
            <a:xfrm>
              <a:off x="42004" y="3962601"/>
              <a:ext cx="1302078" cy="1034772"/>
            </a:xfrm>
            <a:prstGeom prst="rect">
              <a:avLst/>
            </a:prstGeom>
            <a:noFill/>
            <a:ln>
              <a:noFill/>
            </a:ln>
          </p:spPr>
          <p:txBody>
            <a:bodyPr lIns="76200" tIns="76200" rIns="76200" bIns="76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SzPct val="25000"/>
                <a:buNone/>
              </a:pPr>
              <a:r>
                <a:rPr lang="cs-CZ" sz="2000" b="0" i="0" u="none" strike="noStrike" cap="none" baseline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jen 132 titulů je českých</a:t>
              </a:r>
            </a:p>
          </p:txBody>
        </p:sp>
        <p:sp>
          <p:nvSpPr>
            <p:cNvPr id="127" name="Shape 127"/>
            <p:cNvSpPr/>
            <p:nvPr/>
          </p:nvSpPr>
          <p:spPr>
            <a:xfrm>
              <a:off x="1503276" y="3930407"/>
              <a:ext cx="3023820" cy="1099157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 w="12700" cap="flat">
              <a:solidFill>
                <a:schemeClr val="lt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8" name="Shape 128"/>
            <p:cNvSpPr txBox="1"/>
            <p:nvPr/>
          </p:nvSpPr>
          <p:spPr>
            <a:xfrm>
              <a:off x="1535470" y="3962601"/>
              <a:ext cx="2959433" cy="1034772"/>
            </a:xfrm>
            <a:prstGeom prst="rect">
              <a:avLst/>
            </a:prstGeom>
            <a:noFill/>
            <a:ln>
              <a:noFill/>
            </a:ln>
          </p:spPr>
          <p:txBody>
            <a:bodyPr lIns="76200" tIns="76200" rIns="76200" bIns="76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SzPct val="25000"/>
                <a:buNone/>
              </a:pPr>
              <a:r>
                <a:rPr lang="cs-CZ" sz="2000" b="0" i="0" u="none" strike="noStrike" cap="none" baseline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</a:p>
          </p:txBody>
        </p:sp>
        <p:sp>
          <p:nvSpPr>
            <p:cNvPr id="129" name="Shape 129"/>
            <p:cNvSpPr/>
            <p:nvPr/>
          </p:nvSpPr>
          <p:spPr>
            <a:xfrm>
              <a:off x="4781098" y="2735625"/>
              <a:ext cx="3023820" cy="1099157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 w="12700" cap="flat">
              <a:solidFill>
                <a:schemeClr val="lt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0" name="Shape 130"/>
            <p:cNvSpPr txBox="1"/>
            <p:nvPr/>
          </p:nvSpPr>
          <p:spPr>
            <a:xfrm>
              <a:off x="4813292" y="2767818"/>
              <a:ext cx="2959433" cy="1034772"/>
            </a:xfrm>
            <a:prstGeom prst="rect">
              <a:avLst/>
            </a:prstGeom>
            <a:noFill/>
            <a:ln>
              <a:noFill/>
            </a:ln>
          </p:spPr>
          <p:txBody>
            <a:bodyPr lIns="137150" tIns="137150" rIns="137150" bIns="13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1260"/>
                </a:spcAft>
                <a:buSzPct val="25000"/>
                <a:buNone/>
              </a:pPr>
              <a:r>
                <a:rPr lang="cs-CZ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100 naše knihovna (mimo kolekce)</a:t>
              </a:r>
              <a:r>
                <a:rPr lang="cs-CZ" sz="3600" b="0" i="0" u="none" strike="noStrike" cap="none" baseline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</a:p>
          </p:txBody>
        </p:sp>
        <p:sp>
          <p:nvSpPr>
            <p:cNvPr id="131" name="Shape 131"/>
            <p:cNvSpPr/>
            <p:nvPr/>
          </p:nvSpPr>
          <p:spPr>
            <a:xfrm>
              <a:off x="4781098" y="3930407"/>
              <a:ext cx="3023820" cy="1099157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 w="12700" cap="flat">
              <a:solidFill>
                <a:schemeClr val="lt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2" name="Shape 132"/>
            <p:cNvSpPr txBox="1"/>
            <p:nvPr/>
          </p:nvSpPr>
          <p:spPr>
            <a:xfrm>
              <a:off x="4813292" y="3962601"/>
              <a:ext cx="2959433" cy="1034772"/>
            </a:xfrm>
            <a:prstGeom prst="rect">
              <a:avLst/>
            </a:prstGeom>
            <a:noFill/>
            <a:ln>
              <a:noFill/>
            </a:ln>
          </p:spPr>
          <p:txBody>
            <a:bodyPr lIns="76200" tIns="76200" rIns="76200" bIns="76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SzPct val="25000"/>
                <a:buNone/>
              </a:pPr>
              <a:r>
                <a:rPr lang="cs-CZ" sz="2000" b="0" i="0" u="none" strike="noStrike" cap="none" baseline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</a:p>
          </p:txBody>
        </p:sp>
      </p:grpSp>
      <p:sp>
        <p:nvSpPr>
          <p:cNvPr id="133" name="Shape 133"/>
          <p:cNvSpPr/>
          <p:nvPr/>
        </p:nvSpPr>
        <p:spPr>
          <a:xfrm>
            <a:off x="5755639" y="5520621"/>
            <a:ext cx="2831248" cy="941737"/>
          </a:xfrm>
          <a:prstGeom prst="wedgeRectCallout">
            <a:avLst>
              <a:gd name="adj1" fmla="val -53198"/>
              <a:gd name="adj2" fmla="val -97351"/>
            </a:avLst>
          </a:prstGeom>
          <a:solidFill>
            <a:schemeClr val="lt1"/>
          </a:solidFill>
          <a:ln w="38100" cap="flat">
            <a:solidFill>
              <a:srgbClr val="833C0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cs-CZ" sz="2400" b="1" i="0" u="none" strike="noStrike" cap="none" baseline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Využívanost pozvolna stoupá</a:t>
            </a:r>
          </a:p>
        </p:txBody>
      </p:sp>
      <p:sp>
        <p:nvSpPr>
          <p:cNvPr id="134" name="Shape 134"/>
          <p:cNvSpPr/>
          <p:nvPr/>
        </p:nvSpPr>
        <p:spPr>
          <a:xfrm>
            <a:off x="232124" y="3381525"/>
            <a:ext cx="2497499" cy="664799"/>
          </a:xfrm>
          <a:prstGeom prst="wedgeRectCallout">
            <a:avLst>
              <a:gd name="adj1" fmla="val 30507"/>
              <a:gd name="adj2" fmla="val 322067"/>
            </a:avLst>
          </a:prstGeom>
          <a:solidFill>
            <a:schemeClr val="lt1"/>
          </a:solidFill>
          <a:ln w="38100" cap="flat">
            <a:solidFill>
              <a:srgbClr val="833C0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cs-CZ" sz="1800" b="1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Karolinum a eReading</a:t>
            </a:r>
          </a:p>
        </p:txBody>
      </p:sp>
    </p:spTree>
    <p:extLst>
      <p:ext uri="{BB962C8B-B14F-4D97-AF65-F5344CB8AC3E}">
        <p14:creationId xmlns:p14="http://schemas.microsoft.com/office/powerpoint/2010/main" val="1697656421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369818" y="291810"/>
            <a:ext cx="11356513" cy="114752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833C0B"/>
              </a:buClr>
              <a:buSzPct val="25000"/>
              <a:buFont typeface="Impact"/>
              <a:buNone/>
            </a:pPr>
            <a:r>
              <a:rPr lang="cs-CZ" sz="4800">
                <a:solidFill>
                  <a:srgbClr val="833C0B"/>
                </a:solidFill>
                <a:latin typeface="Impact"/>
                <a:ea typeface="Impact"/>
                <a:cs typeface="Impact"/>
                <a:sym typeface="Impact"/>
              </a:rPr>
              <a:t>e-knih</a:t>
            </a:r>
            <a:r>
              <a:rPr lang="cs-CZ" sz="4800" b="0" i="0" u="none" strike="noStrike" cap="none" baseline="0">
                <a:solidFill>
                  <a:srgbClr val="833C0B"/>
                </a:solidFill>
                <a:latin typeface="Impact"/>
                <a:ea typeface="Impact"/>
                <a:cs typeface="Impact"/>
                <a:sym typeface="Impact"/>
              </a:rPr>
              <a:t>y v knihovně </a:t>
            </a:r>
            <a:r>
              <a:rPr lang="cs-CZ" sz="4800" b="0" i="0" u="none" strike="noStrike" cap="none" baseline="0">
                <a:solidFill>
                  <a:srgbClr val="0070C0"/>
                </a:solidFill>
                <a:latin typeface="Impact"/>
                <a:ea typeface="Impact"/>
                <a:cs typeface="Impact"/>
                <a:sym typeface="Impact"/>
              </a:rPr>
              <a:t>vypadají jako ideál:</a:t>
            </a:r>
          </a:p>
        </p:txBody>
      </p:sp>
      <p:pic>
        <p:nvPicPr>
          <p:cNvPr id="154" name="Shape 15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29000" y="1439333"/>
            <a:ext cx="5063066" cy="2847975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Shape 155"/>
          <p:cNvSpPr txBox="1"/>
          <p:nvPr/>
        </p:nvSpPr>
        <p:spPr>
          <a:xfrm>
            <a:off x="2768600" y="4521135"/>
            <a:ext cx="6519332" cy="19389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 sz="2400" b="0" i="0" u="none" strike="noStrike" cap="none" baseline="0" dirty="0" smtClean="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Nonstop </a:t>
            </a:r>
            <a:r>
              <a:rPr lang="cs-CZ" sz="2400" b="0" i="0" u="none" strike="noStrike" cap="none" baseline="0" dirty="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dostupnost (24/7/365)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 sz="2400" b="0" i="0" u="none" strike="noStrike" cap="none" baseline="0" dirty="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Přenosnost (vždy s sebou)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 sz="2400" b="0" i="0" u="none" strike="noStrike" cap="none" baseline="0" dirty="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Neomezený počet dostupných výtisků (sic!)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 sz="2400" b="0" i="0" u="none" strike="noStrike" cap="none" baseline="0" dirty="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Nezabírají fyzický prostor</a:t>
            </a:r>
          </a:p>
        </p:txBody>
      </p:sp>
      <p:sp>
        <p:nvSpPr>
          <p:cNvPr id="156" name="Shape 156"/>
          <p:cNvSpPr/>
          <p:nvPr/>
        </p:nvSpPr>
        <p:spPr>
          <a:xfrm>
            <a:off x="10947400" y="4966696"/>
            <a:ext cx="990599" cy="1344208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Shape 157"/>
          <p:cNvSpPr txBox="1"/>
          <p:nvPr/>
        </p:nvSpPr>
        <p:spPr>
          <a:xfrm>
            <a:off x="8432800" y="4669303"/>
            <a:ext cx="2455332" cy="19389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cs-CZ" sz="4000" b="1" i="0" u="none" strike="noStrike" cap="none" baseline="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Ale realita je úplně jiná: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hapentesharat.ir/upload/news/shopping-cart-with-books-dreamstime_xs_2330061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168" y="1998635"/>
            <a:ext cx="379095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2" name="Shape 162"/>
          <p:cNvSpPr txBox="1"/>
          <p:nvPr/>
        </p:nvSpPr>
        <p:spPr>
          <a:xfrm>
            <a:off x="0" y="0"/>
            <a:ext cx="12192000" cy="1107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 sz="6600" dirty="0" smtClean="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Tištěné knihy</a:t>
            </a:r>
            <a:r>
              <a:rPr lang="cs-CZ" sz="6600" b="0" i="0" u="none" strike="noStrike" cap="none" baseline="0" dirty="0" smtClean="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: </a:t>
            </a:r>
            <a:r>
              <a:rPr lang="cs-CZ" sz="6600" b="0" i="0" u="none" strike="noStrike" cap="none" baseline="0" dirty="0" smtClean="0">
                <a:solidFill>
                  <a:srgbClr val="833C0B"/>
                </a:solidFill>
                <a:latin typeface="Impact"/>
                <a:ea typeface="Impact"/>
                <a:cs typeface="Impact"/>
                <a:sym typeface="Impact"/>
              </a:rPr>
              <a:t>SNADNÉ</a:t>
            </a:r>
            <a:endParaRPr lang="cs-CZ" sz="6600" b="0" i="0" u="none" strike="noStrike" cap="none" baseline="0" dirty="0">
              <a:solidFill>
                <a:srgbClr val="833C0B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63" name="Shape 163"/>
          <p:cNvSpPr txBox="1"/>
          <p:nvPr/>
        </p:nvSpPr>
        <p:spPr>
          <a:xfrm>
            <a:off x="546950" y="1628800"/>
            <a:ext cx="10662900" cy="3231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buClr>
                <a:srgbClr val="833C0B"/>
              </a:buClr>
              <a:buSzPct val="100000"/>
              <a:buFont typeface="Arial"/>
              <a:buChar char="•"/>
            </a:pPr>
            <a:r>
              <a:rPr lang="cs-CZ" sz="2800" b="1" i="0" u="none" strike="noStrike" cap="none" baseline="0" dirty="0" smtClean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Stejné knihy u různých poskytovatelů</a:t>
            </a:r>
            <a:endParaRPr lang="cs-CZ" sz="2800" b="1" i="0" u="none" strike="noStrike" cap="none" baseline="0" dirty="0">
              <a:solidFill>
                <a:srgbClr val="833C0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spcBef>
                <a:spcPts val="0"/>
              </a:spcBef>
              <a:buClr>
                <a:srgbClr val="833C0B"/>
              </a:buClr>
              <a:buSzPct val="100000"/>
              <a:buFont typeface="Arial"/>
              <a:buChar char="•"/>
            </a:pPr>
            <a:r>
              <a:rPr lang="cs-CZ" sz="2800" b="1" i="0" u="none" strike="noStrike" cap="none" baseline="0" dirty="0" smtClean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Knihovna si zvolí dodavatele, kterého preferuje</a:t>
            </a:r>
            <a:endParaRPr lang="cs-CZ" sz="2800" b="1" i="0" u="none" strike="noStrike" cap="none" baseline="0" dirty="0">
              <a:solidFill>
                <a:srgbClr val="833C0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spcBef>
                <a:spcPts val="0"/>
              </a:spcBef>
              <a:buClr>
                <a:srgbClr val="833C0B"/>
              </a:buClr>
              <a:buSzPct val="100000"/>
              <a:buFont typeface="Arial"/>
              <a:buChar char="•"/>
            </a:pPr>
            <a:r>
              <a:rPr lang="cs-CZ" sz="2800" b="1" i="0" u="none" strike="noStrike" cap="none" baseline="0" dirty="0" smtClean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Zavedené workflow</a:t>
            </a:r>
          </a:p>
        </p:txBody>
      </p:sp>
      <p:sp>
        <p:nvSpPr>
          <p:cNvPr id="164" name="Shape 164"/>
          <p:cNvSpPr/>
          <p:nvPr/>
        </p:nvSpPr>
        <p:spPr>
          <a:xfrm>
            <a:off x="2351584" y="4284635"/>
            <a:ext cx="3240360" cy="1152128"/>
          </a:xfrm>
          <a:prstGeom prst="wedgeRectCallout">
            <a:avLst>
              <a:gd name="adj1" fmla="val -51205"/>
              <a:gd name="adj2" fmla="val -146954"/>
            </a:avLst>
          </a:prstGeom>
          <a:solidFill>
            <a:schemeClr val="lt1"/>
          </a:solidFill>
          <a:ln w="38100" cap="flat">
            <a:solidFill>
              <a:srgbClr val="833C0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SzPct val="25000"/>
              <a:buFont typeface="Wingdings" panose="05000000000000000000" pitchFamily="2" charset="2"/>
              <a:buChar char="ü"/>
            </a:pPr>
            <a:r>
              <a:rPr lang="cs-CZ" sz="2400" b="1" i="0" u="none" strike="noStrike" cap="none" baseline="0" dirty="0" smtClean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Objednání</a:t>
            </a:r>
          </a:p>
          <a:p>
            <a:pPr marL="342900" marR="0" lvl="0" indent="-342900" algn="l" rtl="0">
              <a:spcBef>
                <a:spcPts val="0"/>
              </a:spcBef>
              <a:buSzPct val="25000"/>
              <a:buFont typeface="Wingdings" panose="05000000000000000000" pitchFamily="2" charset="2"/>
              <a:buChar char="ü"/>
            </a:pPr>
            <a:r>
              <a:rPr lang="cs-CZ" sz="2400" b="1" dirty="0" smtClean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Zpracování</a:t>
            </a:r>
          </a:p>
          <a:p>
            <a:pPr marL="342900" marR="0" lvl="0" indent="-342900" algn="l" rtl="0">
              <a:spcBef>
                <a:spcPts val="0"/>
              </a:spcBef>
              <a:buSzPct val="25000"/>
              <a:buFont typeface="Wingdings" panose="05000000000000000000" pitchFamily="2" charset="2"/>
              <a:buChar char="ü"/>
            </a:pPr>
            <a:r>
              <a:rPr lang="cs-CZ" sz="2400" b="1" i="0" u="none" strike="noStrike" cap="none" baseline="0" dirty="0" smtClean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Katalogizace</a:t>
            </a:r>
            <a:endParaRPr lang="cs-CZ" sz="2400" b="1" i="0" u="none" strike="noStrike" cap="none" baseline="0" dirty="0">
              <a:solidFill>
                <a:srgbClr val="833C0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3932859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 sz="7200" dirty="0" smtClean="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Ale e-knih</a:t>
            </a:r>
            <a:r>
              <a:rPr lang="cs-CZ" sz="7200" b="0" i="0" u="none" strike="noStrike" cap="none" baseline="0" dirty="0" smtClean="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y </a:t>
            </a:r>
            <a:r>
              <a:rPr lang="cs-CZ" sz="7200" b="0" i="0" u="none" strike="noStrike" cap="none" baseline="0" dirty="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pro </a:t>
            </a:r>
            <a:r>
              <a:rPr lang="cs-CZ" sz="7200" b="0" i="0" u="none" strike="noStrike" cap="none" baseline="0" dirty="0">
                <a:solidFill>
                  <a:srgbClr val="833C0B"/>
                </a:solidFill>
                <a:latin typeface="Impact"/>
                <a:ea typeface="Impact"/>
                <a:cs typeface="Impact"/>
                <a:sym typeface="Impact"/>
              </a:rPr>
              <a:t>knihovníky</a:t>
            </a:r>
            <a:r>
              <a:rPr lang="cs-CZ" sz="7200" b="0" i="0" u="none" strike="noStrike" cap="none" baseline="0" dirty="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: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343751" y="1256686"/>
            <a:ext cx="5269649" cy="47089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cs-CZ" sz="3600" b="1" i="0" u="none" strike="noStrike" cap="none" baseline="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Nedostupnost e-knih:</a:t>
            </a:r>
          </a:p>
          <a:p>
            <a:pPr marL="457200" marR="0" lvl="0" indent="-457200" algn="l" rtl="0">
              <a:spcBef>
                <a:spcPts val="0"/>
              </a:spcBef>
              <a:buClr>
                <a:srgbClr val="833C0B"/>
              </a:buClr>
              <a:buSzPct val="100000"/>
              <a:buFont typeface="Arial"/>
              <a:buChar char="•"/>
            </a:pPr>
            <a:r>
              <a:rPr lang="cs-CZ" sz="2400" b="1" i="0" u="none" strike="noStrike" cap="none" baseline="0" dirty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odborné publikace často nikdy nevyjdou jako e-knihy </a:t>
            </a:r>
          </a:p>
          <a:p>
            <a:pPr marL="457200" marR="0" lvl="0" indent="-457200" algn="l" rtl="0">
              <a:spcBef>
                <a:spcPts val="0"/>
              </a:spcBef>
              <a:buClr>
                <a:srgbClr val="833C0B"/>
              </a:buClr>
              <a:buSzPct val="100000"/>
              <a:buFont typeface="Arial"/>
              <a:buChar char="•"/>
            </a:pPr>
            <a:r>
              <a:rPr lang="cs-CZ" sz="2400" b="1" i="0" u="none" strike="noStrike" cap="none" baseline="0" dirty="0" smtClean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E-knihy tvoří 9% z celého trhu akademických titulů</a:t>
            </a:r>
            <a:r>
              <a:rPr lang="cs-CZ" sz="2400" b="1" i="0" u="none" strike="noStrike" cap="none" baseline="30000" dirty="0" smtClean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cs-CZ" sz="2400" b="1" i="0" u="none" strike="noStrike" cap="none" baseline="0" dirty="0" smtClean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marR="0" lvl="0" indent="-457200" algn="l" rtl="0">
              <a:spcBef>
                <a:spcPts val="0"/>
              </a:spcBef>
              <a:buClr>
                <a:srgbClr val="833C0B"/>
              </a:buClr>
              <a:buSzPct val="100000"/>
              <a:buFont typeface="Arial"/>
              <a:buChar char="•"/>
            </a:pPr>
            <a:r>
              <a:rPr lang="cs-CZ" sz="2400" b="1" dirty="0" smtClean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e-knih</a:t>
            </a:r>
            <a:r>
              <a:rPr lang="cs-CZ" sz="2400" b="1" i="0" u="none" strike="noStrike" cap="none" baseline="0" dirty="0" smtClean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y </a:t>
            </a:r>
            <a:r>
              <a:rPr lang="cs-CZ" sz="2400" b="1" i="0" u="none" strike="noStrike" cap="none" baseline="0" dirty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vyjdou se zpožděním po tištěné verzi (embargo 3-18 </a:t>
            </a:r>
            <a:r>
              <a:rPr lang="cs-CZ" sz="2400" b="1" i="0" u="none" strike="noStrike" cap="none" baseline="0" dirty="0" err="1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měs</a:t>
            </a:r>
            <a:r>
              <a:rPr lang="cs-CZ" sz="2400" b="1" i="0" u="none" strike="noStrike" cap="none" baseline="0" dirty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.) – časté u učebnic, aby podpořili prodej tištěné </a:t>
            </a:r>
            <a:r>
              <a:rPr lang="cs-CZ" sz="2400" b="1" i="0" u="none" strike="noStrike" cap="none" baseline="0" dirty="0" smtClean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verze</a:t>
            </a:r>
            <a:r>
              <a:rPr lang="cs-CZ" sz="2400" b="1" i="0" u="none" strike="noStrike" cap="none" baseline="30000" dirty="0" smtClean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2 </a:t>
            </a:r>
            <a:r>
              <a:rPr lang="cs-CZ" sz="2400" b="1" i="0" u="none" strike="noStrike" cap="none" baseline="0" dirty="0" smtClean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cs-CZ" sz="2400" b="1" i="0" u="none" strike="noStrike" cap="none" baseline="0" dirty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když je předepsaná ke kurzu, nemůžeme čekat, kdy a zda vyjde jako </a:t>
            </a:r>
            <a:r>
              <a:rPr lang="cs-CZ" sz="2400" b="1" dirty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e-knih</a:t>
            </a:r>
            <a:r>
              <a:rPr lang="cs-CZ" sz="2400" b="1" i="0" u="none" strike="noStrike" cap="none" baseline="0" dirty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</a:p>
        </p:txBody>
      </p:sp>
      <p:sp>
        <p:nvSpPr>
          <p:cNvPr id="178" name="Shape 178"/>
          <p:cNvSpPr txBox="1"/>
          <p:nvPr/>
        </p:nvSpPr>
        <p:spPr>
          <a:xfrm>
            <a:off x="5804750" y="1277250"/>
            <a:ext cx="5980800" cy="558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indent="-342900">
              <a:buClr>
                <a:srgbClr val="0070C0"/>
              </a:buClr>
              <a:buSzPct val="100000"/>
              <a:buFont typeface="Arial"/>
              <a:buChar char="•"/>
            </a:pPr>
            <a:r>
              <a:rPr lang="cs-CZ" sz="24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Akvizice je časově náročná a rozhodování není jednoduché – volba způsobu akvizice, zjišťování akvizičních modelů, počty </a:t>
            </a:r>
            <a:r>
              <a:rPr lang="cs-CZ" sz="2400" b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přístupů – </a:t>
            </a:r>
            <a:r>
              <a:rPr lang="cs-CZ" sz="2400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není jednotné workflow</a:t>
            </a:r>
          </a:p>
          <a:p>
            <a:pPr marL="342900" lvl="0" indent="-342900">
              <a:buClr>
                <a:srgbClr val="0070C0"/>
              </a:buClr>
              <a:buSzPct val="100000"/>
              <a:buFont typeface="Arial"/>
              <a:buChar char="•"/>
            </a:pPr>
            <a:r>
              <a:rPr lang="cs-CZ" sz="24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Neprůhledné obchodní modely </a:t>
            </a:r>
            <a:endParaRPr lang="cs-CZ" sz="2400" b="1" i="0" u="none" strike="noStrike" cap="none" baseline="0" dirty="0" smtClean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buClr>
                <a:srgbClr val="0070C0"/>
              </a:buClr>
              <a:buSzPct val="100000"/>
              <a:buFont typeface="Arial"/>
              <a:buChar char="•"/>
            </a:pPr>
            <a:r>
              <a:rPr lang="cs-CZ" sz="2400" b="1" i="0" u="none" strike="noStrike" cap="none" baseline="0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Knihy</a:t>
            </a:r>
            <a:r>
              <a:rPr lang="cs-CZ" sz="2400" b="1" i="0" u="none" strike="noStrike" cap="none" baseline="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, které byly součástí např. kolekce, jsou najednou nedostupné (</a:t>
            </a:r>
            <a:r>
              <a:rPr lang="cs-CZ" sz="2400" b="1" i="0" u="none" strike="noStrike" cap="none" baseline="0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ebrary</a:t>
            </a:r>
            <a:r>
              <a:rPr lang="cs-CZ" sz="2400" b="1" i="0" u="none" strike="noStrike" cap="none" baseline="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342900" marR="0" lvl="0" indent="-342900" algn="l" rtl="0">
              <a:spcBef>
                <a:spcPts val="0"/>
              </a:spcBef>
              <a:buClr>
                <a:srgbClr val="0070C0"/>
              </a:buClr>
              <a:buSzPct val="100000"/>
              <a:buFont typeface="Arial"/>
              <a:buChar char="•"/>
            </a:pPr>
            <a:r>
              <a:rPr lang="cs-CZ" sz="2400" b="1" i="0" u="none" strike="noStrike" cap="none" baseline="0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Cena</a:t>
            </a:r>
            <a:r>
              <a:rPr lang="cs-CZ" sz="2400" b="1" i="0" u="none" strike="noStrike" cap="none" baseline="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, která je pro knihovny často neúměrně vysoká + 21% DPH - knihovny velice zvažují, které tituly se jim oplatí koupit (titulově je to často dražší, ale celou kolekci si nemůžeme dovolit)</a:t>
            </a:r>
          </a:p>
          <a:p>
            <a:pPr marL="342900" marR="0" lvl="0" indent="-342900" algn="l" rtl="0">
              <a:spcBef>
                <a:spcPts val="0"/>
              </a:spcBef>
              <a:buClr>
                <a:srgbClr val="0070C0"/>
              </a:buClr>
              <a:buSzPct val="100000"/>
              <a:buFont typeface="Calibri"/>
              <a:buChar char="•"/>
            </a:pPr>
            <a:r>
              <a:rPr lang="cs-CZ" sz="24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MARC </a:t>
            </a:r>
            <a:r>
              <a:rPr lang="cs-CZ" sz="2400" b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záznamy</a:t>
            </a:r>
          </a:p>
          <a:p>
            <a:pPr marL="342900" indent="-342900">
              <a:buClr>
                <a:srgbClr val="0070C0"/>
              </a:buClr>
              <a:buSzPct val="100000"/>
              <a:buFont typeface="Calibri"/>
              <a:buChar char="•"/>
            </a:pPr>
            <a:r>
              <a:rPr lang="cs-CZ" sz="24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Časově náročná školení</a:t>
            </a:r>
          </a:p>
          <a:p>
            <a:pPr marL="342900" marR="0" lvl="0" indent="-342900" algn="l" rtl="0">
              <a:spcBef>
                <a:spcPts val="0"/>
              </a:spcBef>
              <a:buClr>
                <a:srgbClr val="0070C0"/>
              </a:buClr>
              <a:buSzPct val="100000"/>
              <a:buFont typeface="Calibri"/>
              <a:buChar char="•"/>
            </a:pPr>
            <a:endParaRPr lang="cs-CZ" sz="2400" b="1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/>
        </p:nvSpPr>
        <p:spPr>
          <a:xfrm>
            <a:off x="0" y="0"/>
            <a:ext cx="12192000" cy="1107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 sz="6600" b="0" i="0" u="none" strike="noStrike" cap="none" baseline="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Jak získáváme </a:t>
            </a:r>
            <a:r>
              <a:rPr lang="cs-CZ" sz="660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e-knih</a:t>
            </a:r>
            <a:r>
              <a:rPr lang="cs-CZ" sz="6600" b="0" i="0" u="none" strike="noStrike" cap="none" baseline="0">
                <a:solidFill>
                  <a:srgbClr val="2E75B5"/>
                </a:solidFill>
                <a:latin typeface="Impact"/>
                <a:ea typeface="Impact"/>
                <a:cs typeface="Impact"/>
                <a:sym typeface="Impact"/>
              </a:rPr>
              <a:t>y:</a:t>
            </a:r>
          </a:p>
        </p:txBody>
      </p:sp>
      <p:graphicFrame>
        <p:nvGraphicFramePr>
          <p:cNvPr id="140" name="Shape 140"/>
          <p:cNvGraphicFramePr/>
          <p:nvPr/>
        </p:nvGraphicFramePr>
        <p:xfrm>
          <a:off x="1172632" y="1430863"/>
          <a:ext cx="9846750" cy="4920525"/>
        </p:xfrm>
        <a:graphic>
          <a:graphicData uri="http://schemas.openxmlformats.org/drawingml/2006/table">
            <a:tbl>
              <a:tblPr firstRow="1" bandRow="1">
                <a:noFill/>
                <a:tableStyleId>{9FCB901D-B594-441C-B56E-60B88535257D}</a:tableStyleId>
              </a:tblPr>
              <a:tblGrid>
                <a:gridCol w="4923375"/>
                <a:gridCol w="4923375"/>
              </a:tblGrid>
              <a:tr h="2133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cs-CZ" sz="2400" u="none" strike="noStrike" cap="none" baseline="0">
                          <a:solidFill>
                            <a:srgbClr val="2E75B5"/>
                          </a:solidFill>
                        </a:rPr>
                        <a:t>Způsob nákupu: </a:t>
                      </a:r>
                      <a:r>
                        <a:rPr lang="cs-CZ" sz="2400" u="none" strike="noStrike" cap="none" baseline="0">
                          <a:solidFill>
                            <a:srgbClr val="833C0B"/>
                          </a:solidFill>
                        </a:rPr>
                        <a:t>Titul po titulu</a:t>
                      </a:r>
                    </a:p>
                    <a:p>
                      <a:pPr marL="342900" marR="0" lvl="0" indent="-342900" algn="l" rtl="0">
                        <a:spcBef>
                          <a:spcPts val="0"/>
                        </a:spcBef>
                        <a:buClr>
                          <a:srgbClr val="2E75B5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cs-CZ" sz="2400" b="0" u="none" strike="noStrike" cap="none" baseline="0">
                          <a:solidFill>
                            <a:srgbClr val="2E75B5"/>
                          </a:solidFill>
                        </a:rPr>
                        <a:t>nejčastější způsob</a:t>
                      </a:r>
                    </a:p>
                    <a:p>
                      <a:pPr marL="342900" marR="0" lvl="0" indent="-342900" algn="l" rtl="0">
                        <a:spcBef>
                          <a:spcPts val="0"/>
                        </a:spcBef>
                        <a:buClr>
                          <a:srgbClr val="2E75B5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cs-CZ" sz="2400" b="0" u="none" strike="noStrike" cap="none" baseline="0">
                          <a:solidFill>
                            <a:srgbClr val="2E75B5"/>
                          </a:solidFill>
                        </a:rPr>
                        <a:t>nejflexibilnější způsob, ale časově náročný + vyšší cena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cs-CZ" sz="2400" u="none" strike="noStrike" cap="none" baseline="0">
                          <a:solidFill>
                            <a:srgbClr val="2E75B5"/>
                          </a:solidFill>
                        </a:rPr>
                        <a:t>Způsob zpřístupnění: </a:t>
                      </a:r>
                      <a:r>
                        <a:rPr lang="cs-CZ" sz="2400" u="none" strike="noStrike" cap="none" baseline="0">
                          <a:solidFill>
                            <a:srgbClr val="833C0B"/>
                          </a:solidFill>
                        </a:rPr>
                        <a:t>Trvalý nákup</a:t>
                      </a:r>
                    </a:p>
                    <a:p>
                      <a:pPr marL="342900" marR="0" lvl="0" indent="-342900" algn="l" rtl="0">
                        <a:spcBef>
                          <a:spcPts val="0"/>
                        </a:spcBef>
                        <a:buClr>
                          <a:srgbClr val="2E75B5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cs-CZ" sz="2400" b="0" u="none" strike="noStrike" cap="none" baseline="0">
                          <a:solidFill>
                            <a:srgbClr val="2E75B5"/>
                          </a:solidFill>
                        </a:rPr>
                        <a:t>dražší způsob než předplatné</a:t>
                      </a:r>
                    </a:p>
                    <a:p>
                      <a:pPr marL="342900" marR="0" lvl="0" indent="-342900" algn="l" rtl="0">
                        <a:spcBef>
                          <a:spcPts val="0"/>
                        </a:spcBef>
                        <a:buClr>
                          <a:srgbClr val="2E75B5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cs-CZ" sz="2400" b="0" u="none" strike="noStrike" cap="none" baseline="0">
                          <a:solidFill>
                            <a:srgbClr val="2E75B5"/>
                          </a:solidFill>
                        </a:rPr>
                        <a:t>pocit „vlastnictví“</a:t>
                      </a:r>
                    </a:p>
                    <a:p>
                      <a:pPr marL="342900" marR="0" lvl="0" indent="-342900" algn="l" rtl="0">
                        <a:spcBef>
                          <a:spcPts val="0"/>
                        </a:spcBef>
                        <a:buClr>
                          <a:srgbClr val="2E75B5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cs-CZ" sz="2400" b="0" u="none" strike="noStrike" cap="none" baseline="0">
                          <a:solidFill>
                            <a:srgbClr val="2E75B5"/>
                          </a:solidFill>
                        </a:rPr>
                        <a:t>aktualizace? (u referenčních titulů)</a:t>
                      </a:r>
                    </a:p>
                  </a:txBody>
                  <a:tcPr marL="91450" marR="91450" marT="45725" marB="45725"/>
                </a:tc>
              </a:tr>
              <a:tr h="2786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E75B5"/>
                        </a:buClr>
                        <a:buSzPct val="25000"/>
                        <a:buFont typeface="Calibri"/>
                        <a:buNone/>
                      </a:pPr>
                      <a:r>
                        <a:rPr lang="cs-CZ" sz="2400" b="1" u="none" strike="noStrike" cap="none" baseline="0">
                          <a:solidFill>
                            <a:srgbClr val="2E75B5"/>
                          </a:solidFill>
                        </a:rPr>
                        <a:t>Způsob nákupu: </a:t>
                      </a:r>
                      <a:r>
                        <a:rPr lang="cs-CZ" sz="2400" b="1" u="none" strike="noStrike" cap="none" baseline="0">
                          <a:solidFill>
                            <a:srgbClr val="833C0B"/>
                          </a:solidFill>
                        </a:rPr>
                        <a:t>Balíčky</a:t>
                      </a:r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E75B5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cs-CZ" sz="2400" u="none" strike="noStrike" cap="none" baseline="0">
                          <a:solidFill>
                            <a:srgbClr val="2E75B5"/>
                          </a:solidFill>
                        </a:rPr>
                        <a:t>předplatné nebo trvalý nákup </a:t>
                      </a:r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E75B5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cs-CZ" sz="2400" u="none" strike="noStrike" cap="none" baseline="0">
                          <a:solidFill>
                            <a:srgbClr val="2E75B5"/>
                          </a:solidFill>
                        </a:rPr>
                        <a:t>cenově často výhodnější než nákup jednotlivých titulů</a:t>
                      </a:r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E75B5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cs-CZ" sz="2400" u="none" strike="noStrike" cap="none" baseline="0">
                          <a:solidFill>
                            <a:srgbClr val="2E75B5"/>
                          </a:solidFill>
                        </a:rPr>
                        <a:t>mohou obsahovat i tituly, které jsou pro nás absolutně irrelevantní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cs-CZ" sz="2400" b="1" u="none" strike="noStrike" cap="none" baseline="0">
                          <a:solidFill>
                            <a:srgbClr val="2E75B5"/>
                          </a:solidFill>
                        </a:rPr>
                        <a:t>Způsoby zpřístupnění: </a:t>
                      </a:r>
                      <a:r>
                        <a:rPr lang="cs-CZ" sz="2400" b="1" u="none" strike="noStrike" cap="none" baseline="0">
                          <a:solidFill>
                            <a:srgbClr val="833C0B"/>
                          </a:solidFill>
                        </a:rPr>
                        <a:t>Předplatné</a:t>
                      </a:r>
                    </a:p>
                    <a:p>
                      <a:pPr marL="342900" marR="0" lvl="0" indent="-342900" algn="l" rtl="0">
                        <a:spcBef>
                          <a:spcPts val="0"/>
                        </a:spcBef>
                        <a:buClr>
                          <a:srgbClr val="2E75B5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cs-CZ" sz="2400" u="none" strike="noStrike" cap="none" baseline="0">
                          <a:solidFill>
                            <a:srgbClr val="2E75B5"/>
                          </a:solidFill>
                        </a:rPr>
                        <a:t>možnost získat přístup k většímu počtu knih za relativně nízkou cenu</a:t>
                      </a:r>
                    </a:p>
                    <a:p>
                      <a:pPr marL="342900" marR="0" lvl="0" indent="-342900" algn="l" rtl="0">
                        <a:spcBef>
                          <a:spcPts val="0"/>
                        </a:spcBef>
                        <a:buClr>
                          <a:srgbClr val="2E75B5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cs-CZ" sz="2400" u="none" strike="noStrike" cap="none" baseline="0">
                          <a:solidFill>
                            <a:srgbClr val="2E75B5"/>
                          </a:solidFill>
                        </a:rPr>
                        <a:t>Ebrary Academic Complete: offline výpůjčky; nevýhoda: knihy mohou z kolekce zmizet bez varování</a:t>
                      </a: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141" name="Shape 141"/>
          <p:cNvSpPr/>
          <p:nvPr/>
        </p:nvSpPr>
        <p:spPr>
          <a:xfrm>
            <a:off x="2590799" y="6022317"/>
            <a:ext cx="7010400" cy="835682"/>
          </a:xfrm>
          <a:prstGeom prst="wedgeRectCallout">
            <a:avLst>
              <a:gd name="adj1" fmla="val -13471"/>
              <a:gd name="adj2" fmla="val 38614"/>
            </a:avLst>
          </a:prstGeom>
          <a:solidFill>
            <a:schemeClr val="lt1"/>
          </a:solidFill>
          <a:ln w="38100" cap="flat">
            <a:solidFill>
              <a:srgbClr val="833C0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cs-CZ" sz="2400" b="1" i="0" u="none" strike="noStrike" cap="none" baseline="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Budoucnost je </a:t>
            </a:r>
            <a:r>
              <a:rPr lang="cs-CZ" sz="2400" b="1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PDA, DDA - knihovna nakoupí jenom tituly, o které je zájem</a:t>
            </a:r>
          </a:p>
        </p:txBody>
      </p:sp>
      <p:sp>
        <p:nvSpPr>
          <p:cNvPr id="142" name="Shape 142"/>
          <p:cNvSpPr/>
          <p:nvPr/>
        </p:nvSpPr>
        <p:spPr>
          <a:xfrm>
            <a:off x="3931800" y="3098775"/>
            <a:ext cx="4328400" cy="538199"/>
          </a:xfrm>
          <a:prstGeom prst="wedgeRectCallout">
            <a:avLst>
              <a:gd name="adj1" fmla="val -13243"/>
              <a:gd name="adj2" fmla="val 47955"/>
            </a:avLst>
          </a:prstGeom>
          <a:solidFill>
            <a:schemeClr val="lt1"/>
          </a:solidFill>
          <a:ln w="38100" cap="flat">
            <a:solidFill>
              <a:srgbClr val="833C0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cs-CZ" sz="1800" b="1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Jednouživatelský vs. víceuživatelský přístup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946</Words>
  <Application>Microsoft Office PowerPoint</Application>
  <PresentationFormat>Vlastní</PresentationFormat>
  <Paragraphs>101</Paragraphs>
  <Slides>16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Office</vt:lpstr>
      <vt:lpstr>e-knihy v Knihovně Jinonice …a v akademických knihovnách obecně</vt:lpstr>
      <vt:lpstr>Opravdu CHTĚJÍ STUDENTI e-knihy?</vt:lpstr>
      <vt:lpstr>Prezentace aplikace PowerPoint</vt:lpstr>
      <vt:lpstr>Akademické knihovny nakupují mnohem více e-knih než veřejné.</vt:lpstr>
      <vt:lpstr>Prezentace aplikace PowerPoint</vt:lpstr>
      <vt:lpstr>e-knihy v knihovně vypadají jako ideál: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e-knihy v Knihovně Jinonice …a v akademických knihovnách obecně</dc:title>
  <dc:creator>Miriam Vojtiskova</dc:creator>
  <cp:lastModifiedBy>Miriam Hudakova</cp:lastModifiedBy>
  <cp:revision>10</cp:revision>
  <dcterms:modified xsi:type="dcterms:W3CDTF">2014-11-24T10:05:55Z</dcterms:modified>
</cp:coreProperties>
</file>