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68" r:id="rId4"/>
    <p:sldId id="267" r:id="rId5"/>
    <p:sldId id="269" r:id="rId6"/>
    <p:sldId id="270" r:id="rId7"/>
    <p:sldId id="271" r:id="rId8"/>
    <p:sldId id="272" r:id="rId9"/>
    <p:sldId id="274" r:id="rId10"/>
    <p:sldId id="273" r:id="rId11"/>
    <p:sldId id="275" r:id="rId12"/>
    <p:sldId id="276" r:id="rId13"/>
    <p:sldId id="277" r:id="rId14"/>
    <p:sldId id="278" r:id="rId15"/>
    <p:sldId id="279" r:id="rId16"/>
    <p:sldId id="282" r:id="rId17"/>
    <p:sldId id="280" r:id="rId18"/>
    <p:sldId id="281" r:id="rId19"/>
    <p:sldId id="284" r:id="rId20"/>
    <p:sldId id="283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59919" autoAdjust="0"/>
  </p:normalViewPr>
  <p:slideViewPr>
    <p:cSldViewPr>
      <p:cViewPr varScale="1">
        <p:scale>
          <a:sx n="77" d="100"/>
          <a:sy n="77" d="100"/>
        </p:scale>
        <p:origin x="222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1698" y="-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8.xml"/><Relationship Id="rId1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200"/>
            </a:lvl1pPr>
          </a:lstStyle>
          <a:p>
            <a:endParaRPr lang="cs-CZ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/>
            </a:lvl1pPr>
          </a:lstStyle>
          <a:p>
            <a:endParaRPr lang="cs-CZ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kumimoji="0" sz="1200"/>
            </a:lvl1pPr>
          </a:lstStyle>
          <a:p>
            <a:endParaRPr lang="cs-CZ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/>
            </a:lvl1pPr>
          </a:lstStyle>
          <a:p>
            <a:fld id="{38CE32C1-1865-474A-9D5C-CF0BB94B256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96687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200"/>
            </a:lvl1pPr>
          </a:lstStyle>
          <a:p>
            <a:endParaRPr lang="cs-CZ"/>
          </a:p>
        </p:txBody>
      </p:sp>
      <p:sp>
        <p:nvSpPr>
          <p:cNvPr id="2051" name="Rectangle 3"/>
          <p:cNvSpPr>
            <a:spLocks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  <a:p>
            <a:pPr lvl="0"/>
            <a:endParaRPr lang="cs-CZ" smtClean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/>
            </a:lvl1pPr>
          </a:lstStyle>
          <a:p>
            <a:endParaRPr lang="cs-CZ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kumimoji="0" sz="1200"/>
            </a:lvl1pPr>
          </a:lstStyle>
          <a:p>
            <a:endParaRPr lang="cs-CZ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/>
            </a:lvl1pPr>
          </a:lstStyle>
          <a:p>
            <a:fld id="{816AF10E-33E9-4CF7-A3A6-28609AB5E84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3931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20B4AE-D03C-4CE8-9F5F-577E1DE55CE2}" type="slidenum">
              <a:rPr lang="cs-CZ"/>
              <a:pPr/>
              <a:t>1</a:t>
            </a:fld>
            <a:endParaRPr lang="cs-CZ"/>
          </a:p>
        </p:txBody>
      </p:sp>
      <p:sp>
        <p:nvSpPr>
          <p:cNvPr id="23554" name="Rectangle 4098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3555" name="Rectangle 409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2716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79AD0A-6F80-4CC5-B4C2-228804FBB59C}" type="slidenum">
              <a:rPr lang="cs-CZ"/>
              <a:pPr/>
              <a:t>10</a:t>
            </a:fld>
            <a:endParaRPr lang="cs-CZ"/>
          </a:p>
        </p:txBody>
      </p:sp>
      <p:sp>
        <p:nvSpPr>
          <p:cNvPr id="61442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56797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E3AD02-6A1C-42D3-90EA-BF0BE539B30B}" type="slidenum">
              <a:rPr lang="cs-CZ"/>
              <a:pPr/>
              <a:t>11</a:t>
            </a:fld>
            <a:endParaRPr lang="cs-CZ"/>
          </a:p>
        </p:txBody>
      </p:sp>
      <p:sp>
        <p:nvSpPr>
          <p:cNvPr id="65538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74254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7566B6-9B03-4824-8BF1-C9AADF053D18}" type="slidenum">
              <a:rPr lang="cs-CZ"/>
              <a:pPr/>
              <a:t>12</a:t>
            </a:fld>
            <a:endParaRPr lang="cs-CZ"/>
          </a:p>
        </p:txBody>
      </p:sp>
      <p:sp>
        <p:nvSpPr>
          <p:cNvPr id="67586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Vzdělávání knihovníků, prezentace na téma, tvorba eknih</a:t>
            </a:r>
          </a:p>
        </p:txBody>
      </p:sp>
    </p:spTree>
    <p:extLst>
      <p:ext uri="{BB962C8B-B14F-4D97-AF65-F5344CB8AC3E}">
        <p14:creationId xmlns:p14="http://schemas.microsoft.com/office/powerpoint/2010/main" val="1580562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B5838C-F3F8-4DE9-8B6B-AA99BEC9B975}" type="slidenum">
              <a:rPr lang="cs-CZ"/>
              <a:pPr/>
              <a:t>13</a:t>
            </a:fld>
            <a:endParaRPr lang="cs-CZ"/>
          </a:p>
        </p:txBody>
      </p:sp>
      <p:sp>
        <p:nvSpPr>
          <p:cNvPr id="69634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76556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9DFDCA-0F2F-4CFB-82C7-27265483C8F2}" type="slidenum">
              <a:rPr lang="cs-CZ"/>
              <a:pPr/>
              <a:t>14</a:t>
            </a:fld>
            <a:endParaRPr lang="cs-CZ"/>
          </a:p>
        </p:txBody>
      </p:sp>
      <p:sp>
        <p:nvSpPr>
          <p:cNvPr id="71682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98066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CFFE1C-45BB-45D4-8883-54C7C8C8C351}" type="slidenum">
              <a:rPr lang="cs-CZ"/>
              <a:pPr/>
              <a:t>15</a:t>
            </a:fld>
            <a:endParaRPr lang="cs-CZ"/>
          </a:p>
        </p:txBody>
      </p:sp>
      <p:sp>
        <p:nvSpPr>
          <p:cNvPr id="73730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09867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9A0604-FCD7-4452-BF1F-0E106EB4C4E6}" type="slidenum">
              <a:rPr lang="cs-CZ"/>
              <a:pPr/>
              <a:t>16</a:t>
            </a:fld>
            <a:endParaRPr lang="cs-CZ"/>
          </a:p>
        </p:txBody>
      </p:sp>
      <p:sp>
        <p:nvSpPr>
          <p:cNvPr id="79874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92570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D4DC5C-C79D-4E5B-9FC7-C4807775326E}" type="slidenum">
              <a:rPr lang="cs-CZ"/>
              <a:pPr/>
              <a:t>17</a:t>
            </a:fld>
            <a:endParaRPr lang="cs-CZ"/>
          </a:p>
        </p:txBody>
      </p:sp>
      <p:sp>
        <p:nvSpPr>
          <p:cNvPr id="75778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0788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60CA5A-F10F-414B-BB32-61ED5CF5480D}" type="slidenum">
              <a:rPr lang="cs-CZ"/>
              <a:pPr/>
              <a:t>18</a:t>
            </a:fld>
            <a:endParaRPr lang="cs-CZ"/>
          </a:p>
        </p:txBody>
      </p:sp>
      <p:sp>
        <p:nvSpPr>
          <p:cNvPr id="77826" name="Rectangle 1026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7782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52956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069A5A-1568-4879-9BDB-39E0A93B1E1A}" type="slidenum">
              <a:rPr lang="cs-CZ"/>
              <a:pPr/>
              <a:t>19</a:t>
            </a:fld>
            <a:endParaRPr lang="cs-CZ"/>
          </a:p>
        </p:txBody>
      </p:sp>
      <p:sp>
        <p:nvSpPr>
          <p:cNvPr id="84994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371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6F5CF6-B2E2-426C-9A90-B56E01AE346B}" type="slidenum">
              <a:rPr lang="cs-CZ"/>
              <a:pPr/>
              <a:t>2</a:t>
            </a:fld>
            <a:endParaRPr lang="cs-CZ"/>
          </a:p>
        </p:txBody>
      </p:sp>
      <p:sp>
        <p:nvSpPr>
          <p:cNvPr id="24578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098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02D76D-B051-4D60-83FD-EE41643BC732}" type="slidenum">
              <a:rPr lang="cs-CZ"/>
              <a:pPr/>
              <a:t>3</a:t>
            </a:fld>
            <a:endParaRPr lang="cs-CZ"/>
          </a:p>
        </p:txBody>
      </p:sp>
      <p:sp>
        <p:nvSpPr>
          <p:cNvPr id="51202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3030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99F88F-7C62-4FEF-9412-C84EAEB63796}" type="slidenum">
              <a:rPr lang="cs-CZ"/>
              <a:pPr/>
              <a:t>4</a:t>
            </a:fld>
            <a:endParaRPr lang="cs-CZ"/>
          </a:p>
        </p:txBody>
      </p:sp>
      <p:sp>
        <p:nvSpPr>
          <p:cNvPr id="49154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378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6AB3EF-CCC6-45D6-80F8-77A038B18D53}" type="slidenum">
              <a:rPr lang="cs-CZ"/>
              <a:pPr/>
              <a:t>5</a:t>
            </a:fld>
            <a:endParaRPr lang="cs-CZ"/>
          </a:p>
        </p:txBody>
      </p:sp>
      <p:sp>
        <p:nvSpPr>
          <p:cNvPr id="53250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8808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E280AC-625C-4579-B710-142CF847FCCB}" type="slidenum">
              <a:rPr lang="cs-CZ"/>
              <a:pPr/>
              <a:t>6</a:t>
            </a:fld>
            <a:endParaRPr lang="cs-CZ"/>
          </a:p>
        </p:txBody>
      </p:sp>
      <p:sp>
        <p:nvSpPr>
          <p:cNvPr id="55298" name="Rectangle 6146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55299" name="Rectangle 614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81292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60B289-2560-4C1F-B761-593F2A347D02}" type="slidenum">
              <a:rPr lang="cs-CZ"/>
              <a:pPr/>
              <a:t>7</a:t>
            </a:fld>
            <a:endParaRPr lang="cs-CZ"/>
          </a:p>
        </p:txBody>
      </p:sp>
      <p:sp>
        <p:nvSpPr>
          <p:cNvPr id="57346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60619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671441-5302-4EBD-B7F2-42E5899C74F1}" type="slidenum">
              <a:rPr lang="cs-CZ"/>
              <a:pPr/>
              <a:t>8</a:t>
            </a:fld>
            <a:endParaRPr lang="cs-CZ"/>
          </a:p>
        </p:txBody>
      </p:sp>
      <p:sp>
        <p:nvSpPr>
          <p:cNvPr id="59394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31784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F64980-27DE-4DBC-A14F-E723BFD4B9EF}" type="slidenum">
              <a:rPr lang="cs-CZ"/>
              <a:pPr/>
              <a:t>9</a:t>
            </a:fld>
            <a:endParaRPr lang="cs-CZ"/>
          </a:p>
        </p:txBody>
      </p:sp>
      <p:sp>
        <p:nvSpPr>
          <p:cNvPr id="63490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774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81000" y="0"/>
            <a:ext cx="1447800" cy="6856413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61961"/>
                  <a:invGamma/>
                </a:schemeClr>
              </a:gs>
              <a:gs pos="50000">
                <a:schemeClr val="bg1">
                  <a:alpha val="50000"/>
                </a:schemeClr>
              </a:gs>
              <a:gs pos="100000">
                <a:schemeClr val="bg1">
                  <a:gamma/>
                  <a:shade val="61961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685800" y="2438400"/>
            <a:ext cx="8456613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upravíte styl předlohy nadpisu.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b="0">
                <a:latin typeface="Times New Roman" panose="02020603050405020304" pitchFamily="18" charset="0"/>
              </a:defRPr>
            </a:lvl1pPr>
          </a:lstStyle>
          <a:p>
            <a:pPr lvl="0"/>
            <a:r>
              <a:rPr lang="cs-CZ" noProof="0" smtClean="0"/>
              <a:t>Klepnutím upravíte styl předlohy podnadpisu.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B3F7379-3017-4340-8A4B-3C9B21D00781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3505200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4DE809-742C-424F-A495-5F6C25E6284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952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3B7D91-BC75-4BF7-8477-E31B1512486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013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2BF521-F539-4DE8-87A6-C3156E8DD9E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761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DB83AA-3467-4FC0-8A4A-6352D81B72F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057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EC8922-8C10-4A46-93FC-8880DDF60DF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771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FC3917-5178-44F5-B0EA-247A7B93686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3536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6901B6-A381-4330-A8E1-3A5CD4DD99A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786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C36878-CE58-47CC-8B89-A14B75E3127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474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47DA0C-873F-49A1-848A-DAA5BB483B7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3546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9BE43A-18B6-4EEF-B73D-74737EBE69D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5644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81000" y="0"/>
            <a:ext cx="1447800" cy="6856413"/>
          </a:xfrm>
          <a:prstGeom prst="rect">
            <a:avLst/>
          </a:prstGeom>
          <a:gradFill rotWithShape="0"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gamma/>
                  <a:shade val="61961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52400" y="1752600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685800" y="6629400"/>
            <a:ext cx="3505200" cy="227013"/>
          </a:xfrm>
          <a:prstGeom prst="rect">
            <a:avLst/>
          </a:prstGeom>
          <a:gradFill rotWithShape="0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762000" y="762000"/>
            <a:ext cx="8380413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upravíte styl předlohy nadpisu.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upravíte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722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endParaRPr lang="cs-CZ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cs-CZ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E7597D82-D65A-41EC-93AB-78ED3DF696F1}" type="slidenum">
              <a:rPr lang="cs-CZ"/>
              <a:pPr/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ooksonlineguide.eu/home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nihkm.cz/sluzby/pro-dospele/elektronicke-knihy.htm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castillalamancha.ebiblio.es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erasmusplus.cz/cz/projekty-spoluprace-vzdelavani-dospelych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david@knihkm.cz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http://wfiles.brothersoft.com/t/toledo-castle_101241-1920x1200.jp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http://lh6.googleusercontent.com/-eFvxfXnQYHQ/US25AeWv7HI/AAAAAAAAK2Q/LKyRY746ntY/biblioteca-del-alcazar-0028.JPG?imgmax=640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/>
              <a:t>Books Online projekt </a:t>
            </a:r>
            <a:br>
              <a:rPr lang="cs-CZ"/>
            </a:br>
            <a:r>
              <a:rPr lang="cs-CZ"/>
              <a:t>v Knihovně Kroměřížska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762000" y="4114800"/>
            <a:ext cx="7696200" cy="1752600"/>
          </a:xfrm>
        </p:spPr>
        <p:txBody>
          <a:bodyPr/>
          <a:lstStyle/>
          <a:p>
            <a:endParaRPr lang="cs-CZ"/>
          </a:p>
          <a:p>
            <a:r>
              <a:rPr lang="cs-CZ"/>
              <a:t>David Zapletal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cs-CZ"/>
              <a:t/>
            </a:r>
            <a:br>
              <a:rPr lang="cs-CZ"/>
            </a:br>
            <a:r>
              <a:rPr lang="cs-CZ"/>
              <a:t>Náplň seminářů</a:t>
            </a:r>
            <a:r>
              <a:rPr lang="cs-CZ">
                <a:cs typeface="Times New Roman" panose="02020603050405020304" pitchFamily="18" charset="0"/>
              </a:rPr>
              <a:t/>
            </a:r>
            <a:br>
              <a:rPr lang="cs-CZ">
                <a:cs typeface="Times New Roman" panose="02020603050405020304" pitchFamily="18" charset="0"/>
              </a:rPr>
            </a:br>
            <a:r>
              <a:rPr lang="cs-CZ"/>
              <a:t> </a:t>
            </a:r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1481138" y="14954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1524000" y="1143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0">
                <a:latin typeface="Times New Roman" panose="02020603050405020304" pitchFamily="18" charset="0"/>
                <a:cs typeface="Times New Roman" panose="02020603050405020304" pitchFamily="18" charset="0"/>
              </a:rPr>
              <a:t>Naše prezentace </a:t>
            </a:r>
          </a:p>
          <a:p>
            <a:r>
              <a:rPr lang="cs-CZ" b="0">
                <a:latin typeface="Times New Roman" panose="02020603050405020304" pitchFamily="18" charset="0"/>
                <a:cs typeface="Times New Roman" panose="02020603050405020304" pitchFamily="18" charset="0"/>
              </a:rPr>
              <a:t>Workshopy</a:t>
            </a:r>
          </a:p>
          <a:p>
            <a:r>
              <a:rPr lang="cs-CZ" b="0">
                <a:latin typeface="Times New Roman" panose="02020603050405020304" pitchFamily="18" charset="0"/>
                <a:cs typeface="Times New Roman" panose="02020603050405020304" pitchFamily="18" charset="0"/>
              </a:rPr>
              <a:t>Prezentace externích lektorů</a:t>
            </a:r>
          </a:p>
          <a:p>
            <a:r>
              <a:rPr lang="cs-CZ" b="0">
                <a:latin typeface="Times New Roman" panose="02020603050405020304" pitchFamily="18" charset="0"/>
                <a:cs typeface="Times New Roman" panose="02020603050405020304" pitchFamily="18" charset="0"/>
              </a:rPr>
              <a:t>Exkurze do jiných knihoven</a:t>
            </a:r>
          </a:p>
          <a:p>
            <a:r>
              <a:rPr lang="cs-CZ" b="0">
                <a:latin typeface="Times New Roman" panose="02020603050405020304" pitchFamily="18" charset="0"/>
                <a:cs typeface="Times New Roman" panose="02020603050405020304" pitchFamily="18" charset="0"/>
              </a:rPr>
              <a:t>Prohlídka města</a:t>
            </a:r>
          </a:p>
          <a:p>
            <a:r>
              <a:rPr lang="cs-CZ" b="0">
                <a:latin typeface="Times New Roman" panose="02020603050405020304" pitchFamily="18" charset="0"/>
                <a:cs typeface="Times New Roman" panose="02020603050405020304" pitchFamily="18" charset="0"/>
              </a:rPr>
              <a:t>Společné večeře</a:t>
            </a:r>
            <a:r>
              <a:rPr lang="cs-CZ" b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1524000" y="1143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cs-CZ"/>
              <a:t/>
            </a:r>
            <a:br>
              <a:rPr lang="cs-CZ"/>
            </a:br>
            <a:r>
              <a:rPr lang="cs-CZ"/>
              <a:t>Webové stránky</a:t>
            </a:r>
            <a:r>
              <a:rPr lang="cs-CZ">
                <a:cs typeface="Times New Roman" panose="02020603050405020304" pitchFamily="18" charset="0"/>
              </a:rPr>
              <a:t/>
            </a:r>
            <a:br>
              <a:rPr lang="cs-CZ">
                <a:cs typeface="Times New Roman" panose="02020603050405020304" pitchFamily="18" charset="0"/>
              </a:rPr>
            </a:br>
            <a:r>
              <a:rPr lang="cs-CZ"/>
              <a:t> </a:t>
            </a:r>
          </a:p>
        </p:txBody>
      </p:sp>
      <p:sp>
        <p:nvSpPr>
          <p:cNvPr id="64515" name="Rectangle 3"/>
          <p:cNvSpPr>
            <a:spLocks noChangeArrowheads="1"/>
          </p:cNvSpPr>
          <p:nvPr/>
        </p:nvSpPr>
        <p:spPr bwMode="auto">
          <a:xfrm>
            <a:off x="1481138" y="14954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1524000" y="1143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64517" name="AutoShape 5"/>
          <p:cNvSpPr>
            <a:spLocks noChangeAspec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0">
                <a:latin typeface="Times New Roman" panose="02020603050405020304" pitchFamily="18" charset="0"/>
              </a:rPr>
              <a:t>zdrojem hlavně prezentace ze seminářů</a:t>
            </a:r>
          </a:p>
          <a:p>
            <a:r>
              <a:rPr lang="cs-CZ" b="0">
                <a:latin typeface="Times New Roman" panose="02020603050405020304" pitchFamily="18" charset="0"/>
              </a:rPr>
              <a:t>jazyk - angličtina</a:t>
            </a:r>
          </a:p>
          <a:p>
            <a:endParaRPr lang="cs-CZ" b="0">
              <a:latin typeface="Times New Roman" panose="02020603050405020304" pitchFamily="18" charset="0"/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1524000" y="1143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pic>
        <p:nvPicPr>
          <p:cNvPr id="64519" name="Picture 7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132138"/>
            <a:ext cx="5019675" cy="356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001000" cy="1143000"/>
          </a:xfrm>
        </p:spPr>
        <p:txBody>
          <a:bodyPr/>
          <a:lstStyle/>
          <a:p>
            <a:r>
              <a:rPr lang="cs-CZ"/>
              <a:t/>
            </a:r>
            <a:br>
              <a:rPr lang="cs-CZ"/>
            </a:br>
            <a:r>
              <a:rPr lang="cs-CZ"/>
              <a:t>Vzdělávání knihovníků </a:t>
            </a:r>
          </a:p>
        </p:txBody>
      </p:sp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1481138" y="14954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1524000" y="1143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0">
                <a:latin typeface="Times New Roman" panose="02020603050405020304" pitchFamily="18" charset="0"/>
              </a:rPr>
              <a:t>Práce iPadem (školení pro zaměstnance)</a:t>
            </a:r>
          </a:p>
          <a:p>
            <a:r>
              <a:rPr lang="cs-CZ" b="0">
                <a:latin typeface="Times New Roman" panose="02020603050405020304" pitchFamily="18" charset="0"/>
              </a:rPr>
              <a:t>E-knihy – zdroje, formáty, softwarové nástroje, výpůjčky (školení pro zaměstnance)</a:t>
            </a:r>
          </a:p>
          <a:p>
            <a:r>
              <a:rPr lang="cs-CZ" b="0">
                <a:latin typeface="Times New Roman" panose="02020603050405020304" pitchFamily="18" charset="0"/>
              </a:rPr>
              <a:t>E-knihy – zdroje, formáty, softwarové nástroje, výpůjčky (školení pro knihovny kroměřížského regionu)</a:t>
            </a:r>
          </a:p>
          <a:p>
            <a:endParaRPr lang="cs-CZ" b="0">
              <a:latin typeface="Times New Roman" panose="02020603050405020304" pitchFamily="18" charset="0"/>
            </a:endParaRPr>
          </a:p>
          <a:p>
            <a:endParaRPr lang="cs-CZ" b="0">
              <a:latin typeface="Times New Roman" panose="02020603050405020304" pitchFamily="18" charset="0"/>
            </a:endParaRPr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1524000" y="1143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001000" cy="1143000"/>
          </a:xfrm>
        </p:spPr>
        <p:txBody>
          <a:bodyPr/>
          <a:lstStyle/>
          <a:p>
            <a:r>
              <a:rPr lang="cs-CZ"/>
              <a:t/>
            </a:r>
            <a:br>
              <a:rPr lang="cs-CZ"/>
            </a:br>
            <a:r>
              <a:rPr lang="cs-CZ"/>
              <a:t>Vzdělávání uživatelů </a:t>
            </a:r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1481138" y="14954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1524000" y="1143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>
                <a:latin typeface="Times New Roman" panose="02020603050405020304" pitchFamily="18" charset="0"/>
              </a:rPr>
              <a:t>Práce s e-knihou na PC a na iPadu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b="0">
                <a:latin typeface="Times New Roman" panose="02020603050405020304" pitchFamily="18" charset="0"/>
              </a:rPr>
              <a:t>2 vzdělávací lekce:</a:t>
            </a:r>
          </a:p>
          <a:p>
            <a:r>
              <a:rPr lang="cs-CZ" b="0">
                <a:latin typeface="Times New Roman" panose="02020603050405020304" pitchFamily="18" charset="0"/>
              </a:rPr>
              <a:t>Práce s e-knihou na PC</a:t>
            </a:r>
          </a:p>
          <a:p>
            <a:r>
              <a:rPr lang="cs-CZ" b="0">
                <a:latin typeface="Times New Roman" panose="02020603050405020304" pitchFamily="18" charset="0"/>
              </a:rPr>
              <a:t>Práce s e-knihou na iPadu</a:t>
            </a:r>
          </a:p>
          <a:p>
            <a:pPr>
              <a:buFont typeface="Wingdings" panose="05000000000000000000" pitchFamily="2" charset="2"/>
              <a:buNone/>
            </a:pPr>
            <a:endParaRPr lang="cs-CZ" sz="1000" b="0">
              <a:latin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cs-CZ" b="0">
                <a:latin typeface="Times New Roman" panose="02020603050405020304" pitchFamily="18" charset="0"/>
              </a:rPr>
              <a:t>Zakoupeno 6 iPadů.</a:t>
            </a:r>
          </a:p>
          <a:p>
            <a:endParaRPr lang="cs-CZ" b="0">
              <a:latin typeface="Times New Roman" panose="02020603050405020304" pitchFamily="18" charset="0"/>
            </a:endParaRPr>
          </a:p>
        </p:txBody>
      </p:sp>
      <p:sp>
        <p:nvSpPr>
          <p:cNvPr id="68614" name="Rectangle 6"/>
          <p:cNvSpPr>
            <a:spLocks noChangeArrowheads="1"/>
          </p:cNvSpPr>
          <p:nvPr/>
        </p:nvSpPr>
        <p:spPr bwMode="auto">
          <a:xfrm>
            <a:off x="1524000" y="1143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001000" cy="1143000"/>
          </a:xfrm>
        </p:spPr>
        <p:txBody>
          <a:bodyPr/>
          <a:lstStyle/>
          <a:p>
            <a:r>
              <a:rPr lang="cs-CZ"/>
              <a:t/>
            </a:r>
            <a:br>
              <a:rPr lang="cs-CZ"/>
            </a:br>
            <a:r>
              <a:rPr lang="cs-CZ"/>
              <a:t>Tvorba e-knih</a:t>
            </a:r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1481138" y="14954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1524000" y="1143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b="0">
                <a:latin typeface="Times New Roman" panose="02020603050405020304" pitchFamily="18" charset="0"/>
              </a:rPr>
              <a:t>Aktivity na podporu čtenářství v České republice, na Slovensku a ve Španělsku</a:t>
            </a:r>
          </a:p>
          <a:p>
            <a:pPr>
              <a:lnSpc>
                <a:spcPct val="90000"/>
              </a:lnSpc>
            </a:pPr>
            <a:r>
              <a:rPr lang="cs-CZ" b="0">
                <a:latin typeface="Times New Roman" panose="02020603050405020304" pitchFamily="18" charset="0"/>
              </a:rPr>
              <a:t>Průvodce světem e-knih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sz="1400" b="0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>
                <a:latin typeface="Times New Roman" panose="02020603050405020304" pitchFamily="18" charset="0"/>
              </a:rPr>
              <a:t>Nástroje pro tvorbu EPUB formátu:</a:t>
            </a:r>
          </a:p>
          <a:p>
            <a:pPr>
              <a:lnSpc>
                <a:spcPct val="90000"/>
              </a:lnSpc>
            </a:pPr>
            <a:r>
              <a:rPr lang="cs-CZ" b="0">
                <a:latin typeface="Times New Roman" panose="02020603050405020304" pitchFamily="18" charset="0"/>
              </a:rPr>
              <a:t>poznámkový blok</a:t>
            </a:r>
          </a:p>
          <a:p>
            <a:pPr>
              <a:lnSpc>
                <a:spcPct val="90000"/>
              </a:lnSpc>
            </a:pPr>
            <a:r>
              <a:rPr lang="cs-CZ" b="0">
                <a:latin typeface="Times New Roman" panose="02020603050405020304" pitchFamily="18" charset="0"/>
              </a:rPr>
              <a:t>Irfanview</a:t>
            </a:r>
          </a:p>
          <a:p>
            <a:pPr>
              <a:lnSpc>
                <a:spcPct val="90000"/>
              </a:lnSpc>
            </a:pPr>
            <a:r>
              <a:rPr lang="cs-CZ" b="0">
                <a:latin typeface="Times New Roman" panose="02020603050405020304" pitchFamily="18" charset="0"/>
              </a:rPr>
              <a:t>Sigil</a:t>
            </a:r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1524000" y="1143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001000" cy="1143000"/>
          </a:xfrm>
        </p:spPr>
        <p:txBody>
          <a:bodyPr/>
          <a:lstStyle/>
          <a:p>
            <a:r>
              <a:rPr lang="cs-CZ"/>
              <a:t/>
            </a:r>
            <a:br>
              <a:rPr lang="cs-CZ"/>
            </a:br>
            <a:r>
              <a:rPr lang="cs-CZ"/>
              <a:t>Půjčování e-knih firmy eReading</a:t>
            </a:r>
          </a:p>
        </p:txBody>
      </p:sp>
      <p:sp>
        <p:nvSpPr>
          <p:cNvPr id="72707" name="Rectangle 3"/>
          <p:cNvSpPr>
            <a:spLocks noChangeArrowheads="1"/>
          </p:cNvSpPr>
          <p:nvPr/>
        </p:nvSpPr>
        <p:spPr bwMode="auto">
          <a:xfrm>
            <a:off x="1481138" y="14954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1524000" y="1143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0">
                <a:latin typeface="Times New Roman" panose="02020603050405020304" pitchFamily="18" charset="0"/>
              </a:rPr>
              <a:t>n</a:t>
            </a:r>
            <a:r>
              <a:rPr lang="cs-CZ" b="0">
                <a:latin typeface="Times New Roman" panose="02020603050405020304" pitchFamily="18" charset="0"/>
                <a:cs typeface="Times New Roman" panose="02020603050405020304" pitchFamily="18" charset="0"/>
              </a:rPr>
              <a:t>ákup kódů, platnost 1 rok</a:t>
            </a:r>
          </a:p>
          <a:p>
            <a:r>
              <a:rPr lang="cs-CZ" b="0">
                <a:latin typeface="Times New Roman" panose="02020603050405020304" pitchFamily="18" charset="0"/>
              </a:rPr>
              <a:t>n</a:t>
            </a:r>
            <a:r>
              <a:rPr lang="cs-CZ" b="0">
                <a:latin typeface="Times New Roman" panose="02020603050405020304" pitchFamily="18" charset="0"/>
                <a:cs typeface="Times New Roman" panose="02020603050405020304" pitchFamily="18" charset="0"/>
              </a:rPr>
              <a:t>áklady knihovny</a:t>
            </a:r>
            <a:r>
              <a:rPr lang="cs-CZ" b="0">
                <a:latin typeface="Times New Roman" panose="02020603050405020304" pitchFamily="18" charset="0"/>
              </a:rPr>
              <a:t> – 49 Kč/1 výpůjčka</a:t>
            </a:r>
          </a:p>
          <a:p>
            <a:r>
              <a:rPr lang="cs-CZ" b="0">
                <a:latin typeface="Times New Roman" panose="02020603050405020304" pitchFamily="18" charset="0"/>
              </a:rPr>
              <a:t>n</a:t>
            </a:r>
            <a:r>
              <a:rPr lang="cs-CZ" b="0">
                <a:latin typeface="Times New Roman" panose="02020603050405020304" pitchFamily="18" charset="0"/>
                <a:cs typeface="Times New Roman" panose="02020603050405020304" pitchFamily="18" charset="0"/>
              </a:rPr>
              <a:t>áklady čtenáře</a:t>
            </a:r>
            <a:r>
              <a:rPr lang="cs-CZ" b="0">
                <a:latin typeface="Times New Roman" panose="02020603050405020304" pitchFamily="18" charset="0"/>
              </a:rPr>
              <a:t> – 0 Kč</a:t>
            </a:r>
          </a:p>
          <a:p>
            <a:r>
              <a:rPr lang="cs-CZ" b="0">
                <a:latin typeface="Times New Roman" panose="02020603050405020304" pitchFamily="18" charset="0"/>
              </a:rPr>
              <a:t>výpůjčka – 21 dní</a:t>
            </a:r>
          </a:p>
          <a:p>
            <a:r>
              <a:rPr lang="cs-CZ" b="0">
                <a:latin typeface="Times New Roman" panose="02020603050405020304" pitchFamily="18" charset="0"/>
              </a:rPr>
              <a:t>i</a:t>
            </a:r>
            <a:r>
              <a:rPr lang="cs-CZ" b="0">
                <a:latin typeface="Times New Roman" panose="02020603050405020304" pitchFamily="18" charset="0"/>
                <a:cs typeface="Times New Roman" panose="02020603050405020304" pitchFamily="18" charset="0"/>
              </a:rPr>
              <a:t>ntegrace do katalogu</a:t>
            </a:r>
            <a:r>
              <a:rPr lang="cs-CZ" b="0">
                <a:latin typeface="Times New Roman" panose="02020603050405020304" pitchFamily="18" charset="0"/>
              </a:rPr>
              <a:t> </a:t>
            </a:r>
          </a:p>
          <a:p>
            <a:r>
              <a:rPr lang="cs-CZ" b="0">
                <a:latin typeface="Times New Roman" panose="02020603050405020304" pitchFamily="18" charset="0"/>
              </a:rPr>
              <a:t>eReading, Android, iOS</a:t>
            </a:r>
          </a:p>
        </p:txBody>
      </p:sp>
      <p:sp>
        <p:nvSpPr>
          <p:cNvPr id="72710" name="Rectangle 6"/>
          <p:cNvSpPr>
            <a:spLocks noChangeArrowheads="1"/>
          </p:cNvSpPr>
          <p:nvPr/>
        </p:nvSpPr>
        <p:spPr bwMode="auto">
          <a:xfrm>
            <a:off x="1524000" y="1143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001000" cy="1143000"/>
          </a:xfrm>
        </p:spPr>
        <p:txBody>
          <a:bodyPr/>
          <a:lstStyle/>
          <a:p>
            <a:r>
              <a:rPr lang="cs-CZ"/>
              <a:t/>
            </a:r>
            <a:br>
              <a:rPr lang="cs-CZ"/>
            </a:br>
            <a:r>
              <a:rPr lang="cs-CZ"/>
              <a:t>E-knihy v Knihovně Kroměřížska</a:t>
            </a:r>
          </a:p>
        </p:txBody>
      </p:sp>
      <p:sp>
        <p:nvSpPr>
          <p:cNvPr id="78851" name="Rectangle 3"/>
          <p:cNvSpPr>
            <a:spLocks noChangeArrowheads="1"/>
          </p:cNvSpPr>
          <p:nvPr/>
        </p:nvSpPr>
        <p:spPr bwMode="auto">
          <a:xfrm>
            <a:off x="1481138" y="14954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1524000" y="1143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78853" name="Rectangle 5"/>
          <p:cNvSpPr>
            <a:spLocks noChangeAspect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b="0">
              <a:latin typeface="Times New Roman" panose="02020603050405020304" pitchFamily="18" charset="0"/>
            </a:endParaRPr>
          </a:p>
        </p:txBody>
      </p:sp>
      <p:sp>
        <p:nvSpPr>
          <p:cNvPr id="78854" name="Rectangle 6"/>
          <p:cNvSpPr>
            <a:spLocks noChangeArrowheads="1"/>
          </p:cNvSpPr>
          <p:nvPr/>
        </p:nvSpPr>
        <p:spPr bwMode="auto">
          <a:xfrm>
            <a:off x="1524000" y="1143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pic>
        <p:nvPicPr>
          <p:cNvPr id="78855" name="Picture 7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76400"/>
            <a:ext cx="7010400" cy="500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001000" cy="1143000"/>
          </a:xfrm>
        </p:spPr>
        <p:txBody>
          <a:bodyPr/>
          <a:lstStyle/>
          <a:p>
            <a:r>
              <a:rPr lang="cs-CZ"/>
              <a:t/>
            </a:r>
            <a:br>
              <a:rPr lang="cs-CZ"/>
            </a:br>
            <a:r>
              <a:rPr lang="cs-CZ"/>
              <a:t>Moje zdroje e-knih</a:t>
            </a:r>
          </a:p>
        </p:txBody>
      </p:sp>
      <p:sp>
        <p:nvSpPr>
          <p:cNvPr id="74755" name="Rectangle 3"/>
          <p:cNvSpPr>
            <a:spLocks noChangeArrowheads="1"/>
          </p:cNvSpPr>
          <p:nvPr/>
        </p:nvSpPr>
        <p:spPr bwMode="auto">
          <a:xfrm>
            <a:off x="1481138" y="14954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1524000" y="1143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7772400" cy="3657600"/>
          </a:xfrm>
        </p:spPr>
        <p:txBody>
          <a:bodyPr/>
          <a:lstStyle/>
          <a:p>
            <a:r>
              <a:rPr lang="cs-CZ" sz="3600" b="0">
                <a:latin typeface="Times New Roman" panose="02020603050405020304" pitchFamily="18" charset="0"/>
              </a:rPr>
              <a:t>E-knihovna Městské knihovny v Praze</a:t>
            </a:r>
          </a:p>
          <a:p>
            <a:r>
              <a:rPr lang="cs-CZ" sz="3600" b="0">
                <a:latin typeface="Times New Roman" panose="02020603050405020304" pitchFamily="18" charset="0"/>
              </a:rPr>
              <a:t>eBookEater.cz</a:t>
            </a:r>
          </a:p>
          <a:p>
            <a:r>
              <a:rPr lang="cs-CZ" sz="3600" b="0">
                <a:latin typeface="Times New Roman" panose="02020603050405020304" pitchFamily="18" charset="0"/>
              </a:rPr>
              <a:t>Open Library.org</a:t>
            </a:r>
          </a:p>
          <a:p>
            <a:r>
              <a:rPr lang="cs-CZ" sz="3600" b="0">
                <a:latin typeface="Times New Roman" panose="02020603050405020304" pitchFamily="18" charset="0"/>
              </a:rPr>
              <a:t>Feedbooks.com</a:t>
            </a:r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1524000" y="1143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001000" cy="1143000"/>
          </a:xfrm>
        </p:spPr>
        <p:txBody>
          <a:bodyPr/>
          <a:lstStyle/>
          <a:p>
            <a:r>
              <a:rPr lang="cs-CZ"/>
              <a:t/>
            </a:r>
            <a:br>
              <a:rPr lang="cs-CZ"/>
            </a:br>
            <a:r>
              <a:rPr lang="cs-CZ"/>
              <a:t>Moje softwarové nástroje</a:t>
            </a:r>
          </a:p>
        </p:txBody>
      </p:sp>
      <p:sp>
        <p:nvSpPr>
          <p:cNvPr id="76803" name="Rectangle 3"/>
          <p:cNvSpPr>
            <a:spLocks noChangeArrowheads="1"/>
          </p:cNvSpPr>
          <p:nvPr/>
        </p:nvSpPr>
        <p:spPr bwMode="auto">
          <a:xfrm>
            <a:off x="1481138" y="14954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1524000" y="1143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7772400" cy="3657600"/>
          </a:xfrm>
        </p:spPr>
        <p:txBody>
          <a:bodyPr/>
          <a:lstStyle/>
          <a:p>
            <a:r>
              <a:rPr lang="cs-CZ" b="0">
                <a:latin typeface="Times New Roman" panose="02020603050405020304" pitchFamily="18" charset="0"/>
                <a:cs typeface="Times New Roman" panose="02020603050405020304" pitchFamily="18" charset="0"/>
              </a:rPr>
              <a:t>Adobe Digital Edition Home</a:t>
            </a:r>
          </a:p>
          <a:p>
            <a:r>
              <a:rPr lang="cs-CZ" b="0">
                <a:latin typeface="Times New Roman" panose="02020603050405020304" pitchFamily="18" charset="0"/>
                <a:cs typeface="Times New Roman" panose="02020603050405020304" pitchFamily="18" charset="0"/>
              </a:rPr>
              <a:t>EPUBReader</a:t>
            </a:r>
          </a:p>
          <a:p>
            <a:r>
              <a:rPr lang="cs-CZ" b="0">
                <a:latin typeface="Times New Roman" panose="02020603050405020304" pitchFamily="18" charset="0"/>
                <a:cs typeface="Times New Roman" panose="02020603050405020304" pitchFamily="18" charset="0"/>
              </a:rPr>
              <a:t>Bluefire Reader</a:t>
            </a:r>
          </a:p>
          <a:p>
            <a:r>
              <a:rPr lang="cs-CZ" b="0">
                <a:latin typeface="Times New Roman" panose="02020603050405020304" pitchFamily="18" charset="0"/>
                <a:cs typeface="Times New Roman" panose="02020603050405020304" pitchFamily="18" charset="0"/>
              </a:rPr>
              <a:t>Calibre</a:t>
            </a:r>
          </a:p>
          <a:p>
            <a:r>
              <a:rPr lang="cs-CZ" b="0">
                <a:latin typeface="Times New Roman" panose="02020603050405020304" pitchFamily="18" charset="0"/>
                <a:cs typeface="Times New Roman" panose="02020603050405020304" pitchFamily="18" charset="0"/>
              </a:rPr>
              <a:t>Sigil</a:t>
            </a:r>
            <a:r>
              <a:rPr lang="cs-CZ" b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76806" name="Rectangle 6"/>
          <p:cNvSpPr>
            <a:spLocks noChangeArrowheads="1"/>
          </p:cNvSpPr>
          <p:nvPr/>
        </p:nvSpPr>
        <p:spPr bwMode="auto">
          <a:xfrm>
            <a:off x="1524000" y="1143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001000" cy="1143000"/>
          </a:xfrm>
        </p:spPr>
        <p:txBody>
          <a:bodyPr/>
          <a:lstStyle/>
          <a:p>
            <a:r>
              <a:rPr lang="cs-CZ"/>
              <a:t>eBiblio </a:t>
            </a:r>
            <a:br>
              <a:rPr lang="cs-CZ"/>
            </a:br>
            <a:r>
              <a:rPr lang="cs-CZ" sz="3600"/>
              <a:t>- ukázka výpůjčního systému</a:t>
            </a:r>
            <a:r>
              <a:rPr lang="cs-CZ"/>
              <a:t> </a:t>
            </a:r>
          </a:p>
        </p:txBody>
      </p:sp>
      <p:sp>
        <p:nvSpPr>
          <p:cNvPr id="83971" name="Rectangle 3"/>
          <p:cNvSpPr>
            <a:spLocks noChangeArrowheads="1"/>
          </p:cNvSpPr>
          <p:nvPr/>
        </p:nvSpPr>
        <p:spPr bwMode="auto">
          <a:xfrm>
            <a:off x="1481138" y="14954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83972" name="Rectangle 4"/>
          <p:cNvSpPr>
            <a:spLocks noChangeArrowheads="1"/>
          </p:cNvSpPr>
          <p:nvPr/>
        </p:nvSpPr>
        <p:spPr bwMode="auto">
          <a:xfrm>
            <a:off x="1524000" y="1143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3886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0">
                <a:latin typeface="Times New Roman" panose="02020603050405020304" pitchFamily="18" charset="0"/>
                <a:hlinkClick r:id="rId3"/>
              </a:rPr>
              <a:t>http://castillalamancha.ebiblio.es</a:t>
            </a:r>
            <a:endParaRPr lang="cs-CZ" b="0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cs-CZ" b="0">
                <a:latin typeface="Times New Roman" panose="02020603050405020304" pitchFamily="18" charset="0"/>
              </a:rPr>
              <a:t>všechny knihovny ve Španělsku</a:t>
            </a:r>
          </a:p>
          <a:p>
            <a:pPr>
              <a:lnSpc>
                <a:spcPct val="90000"/>
              </a:lnSpc>
            </a:pPr>
            <a:r>
              <a:rPr lang="cs-CZ" b="0">
                <a:latin typeface="Times New Roman" panose="02020603050405020304" pitchFamily="18" charset="0"/>
              </a:rPr>
              <a:t>pro každého, kdo má průkazku</a:t>
            </a:r>
          </a:p>
          <a:p>
            <a:pPr>
              <a:lnSpc>
                <a:spcPct val="90000"/>
              </a:lnSpc>
            </a:pPr>
            <a:r>
              <a:rPr lang="cs-CZ" b="0">
                <a:latin typeface="Times New Roman" panose="02020603050405020304" pitchFamily="18" charset="0"/>
              </a:rPr>
              <a:t>180 000 licencí, 1400 titulů</a:t>
            </a:r>
          </a:p>
          <a:p>
            <a:pPr>
              <a:lnSpc>
                <a:spcPct val="90000"/>
              </a:lnSpc>
            </a:pPr>
            <a:r>
              <a:rPr lang="cs-CZ" b="0">
                <a:latin typeface="Times New Roman" panose="02020603050405020304" pitchFamily="18" charset="0"/>
              </a:rPr>
              <a:t>2 výpůjčky + 2 rezervace</a:t>
            </a:r>
          </a:p>
          <a:p>
            <a:pPr>
              <a:lnSpc>
                <a:spcPct val="90000"/>
              </a:lnSpc>
            </a:pPr>
            <a:r>
              <a:rPr lang="cs-CZ" b="0">
                <a:latin typeface="Times New Roman" panose="02020603050405020304" pitchFamily="18" charset="0"/>
              </a:rPr>
              <a:t>výpůjčka – 21 dní</a:t>
            </a:r>
          </a:p>
          <a:p>
            <a:pPr>
              <a:lnSpc>
                <a:spcPct val="90000"/>
              </a:lnSpc>
            </a:pPr>
            <a:r>
              <a:rPr lang="cs-CZ" b="0">
                <a:latin typeface="Times New Roman" panose="02020603050405020304" pitchFamily="18" charset="0"/>
                <a:cs typeface="Times New Roman" panose="02020603050405020304" pitchFamily="18" charset="0"/>
              </a:rPr>
              <a:t>Adobe D</a:t>
            </a:r>
            <a:r>
              <a:rPr lang="cs-CZ" b="0">
                <a:latin typeface="Times New Roman" panose="02020603050405020304" pitchFamily="18" charset="0"/>
              </a:rPr>
              <a:t>RM</a:t>
            </a:r>
          </a:p>
          <a:p>
            <a:pPr>
              <a:lnSpc>
                <a:spcPct val="90000"/>
              </a:lnSpc>
            </a:pPr>
            <a:endParaRPr lang="cs-CZ" b="0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b="0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3974" name="Rectangle 6"/>
          <p:cNvSpPr>
            <a:spLocks noChangeArrowheads="1"/>
          </p:cNvSpPr>
          <p:nvPr/>
        </p:nvSpPr>
        <p:spPr bwMode="auto">
          <a:xfrm>
            <a:off x="1524000" y="1143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Grundtvig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0">
                <a:latin typeface="Times New Roman" panose="02020603050405020304" pitchFamily="18" charset="0"/>
                <a:cs typeface="Times New Roman" panose="02020603050405020304" pitchFamily="18" charset="0"/>
              </a:rPr>
              <a:t>Erasmus+: Grundtvig: vzd</a:t>
            </a:r>
            <a:r>
              <a:rPr lang="cs-CZ" b="0">
                <a:latin typeface="Times New Roman" panose="02020603050405020304" pitchFamily="18" charset="0"/>
              </a:rPr>
              <a:t>ě</a:t>
            </a:r>
            <a:r>
              <a:rPr lang="cs-CZ" b="0">
                <a:latin typeface="Times New Roman" panose="02020603050405020304" pitchFamily="18" charset="0"/>
                <a:cs typeface="Times New Roman" panose="02020603050405020304" pitchFamily="18" charset="0"/>
              </a:rPr>
              <a:t>lávání dospělých</a:t>
            </a:r>
            <a:endParaRPr lang="cs-CZ" b="0">
              <a:latin typeface="Times New Roman" panose="02020603050405020304" pitchFamily="18" charset="0"/>
            </a:endParaRPr>
          </a:p>
          <a:p>
            <a:r>
              <a:rPr lang="cs-CZ" b="0">
                <a:latin typeface="Times New Roman" panose="02020603050405020304" pitchFamily="18" charset="0"/>
                <a:cs typeface="Times New Roman" panose="02020603050405020304" pitchFamily="18" charset="0"/>
              </a:rPr>
              <a:t>výměna zkušeností</a:t>
            </a:r>
            <a:r>
              <a:rPr lang="cs-CZ" b="0">
                <a:latin typeface="Times New Roman" panose="02020603050405020304" pitchFamily="18" charset="0"/>
              </a:rPr>
              <a:t> </a:t>
            </a:r>
          </a:p>
          <a:p>
            <a:r>
              <a:rPr lang="cs-CZ" b="0">
                <a:latin typeface="Times New Roman" panose="02020603050405020304" pitchFamily="18" charset="0"/>
                <a:cs typeface="Times New Roman" panose="02020603050405020304" pitchFamily="18" charset="0"/>
              </a:rPr>
              <a:t>nejméně 3 instituce ze tří různých zemí</a:t>
            </a:r>
            <a:r>
              <a:rPr lang="cs-CZ" b="0">
                <a:latin typeface="Times New Roman" panose="02020603050405020304" pitchFamily="18" charset="0"/>
              </a:rPr>
              <a:t> </a:t>
            </a:r>
          </a:p>
          <a:p>
            <a:r>
              <a:rPr lang="cs-CZ" b="0">
                <a:latin typeface="Times New Roman" panose="02020603050405020304" pitchFamily="18" charset="0"/>
                <a:cs typeface="Times New Roman" panose="02020603050405020304" pitchFamily="18" charset="0"/>
              </a:rPr>
              <a:t>2 roky (</a:t>
            </a:r>
            <a:r>
              <a:rPr lang="cs-CZ" b="0">
                <a:latin typeface="Times New Roman" panose="02020603050405020304" pitchFamily="18" charset="0"/>
              </a:rPr>
              <a:t>2</a:t>
            </a:r>
            <a:r>
              <a:rPr lang="cs-CZ" b="0">
                <a:latin typeface="Times New Roman" panose="02020603050405020304" pitchFamily="18" charset="0"/>
                <a:cs typeface="Times New Roman" panose="02020603050405020304" pitchFamily="18" charset="0"/>
              </a:rPr>
              <a:t>012 – 2014)</a:t>
            </a:r>
            <a:r>
              <a:rPr lang="cs-CZ" b="0">
                <a:latin typeface="Times New Roman" panose="02020603050405020304" pitchFamily="18" charset="0"/>
              </a:rPr>
              <a:t> </a:t>
            </a:r>
          </a:p>
          <a:p>
            <a:r>
              <a:rPr lang="cs-CZ" b="0">
                <a:latin typeface="Times New Roman" panose="02020603050405020304" pitchFamily="18" charset="0"/>
                <a:cs typeface="Times New Roman" panose="02020603050405020304" pitchFamily="18" charset="0"/>
              </a:rPr>
              <a:t>výjezd do zahraničí – nejméně 12 osob </a:t>
            </a:r>
            <a:endParaRPr lang="cs-CZ" b="0">
              <a:latin typeface="Times New Roman" panose="02020603050405020304" pitchFamily="18" charset="0"/>
            </a:endParaRPr>
          </a:p>
          <a:p>
            <a:r>
              <a:rPr lang="cs-CZ" b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http://www.naerasmusplus.cz/cz/projekty-spoluprace-vzdelavani-dospelych/</a:t>
            </a:r>
            <a:r>
              <a:rPr lang="cs-CZ" b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Děkuji </a:t>
            </a:r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3352800" y="3810000"/>
            <a:ext cx="241776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cs-CZ"/>
              <a:t>David Zapletal</a:t>
            </a:r>
          </a:p>
          <a:p>
            <a:pPr algn="ctr"/>
            <a:r>
              <a:rPr lang="cs-CZ">
                <a:hlinkClick r:id="rId2"/>
              </a:rPr>
              <a:t>david@knihkm.cz</a:t>
            </a:r>
            <a:endParaRPr lang="cs-CZ"/>
          </a:p>
          <a:p>
            <a:pPr algn="ctr"/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Motivace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0">
                <a:latin typeface="Times New Roman" panose="02020603050405020304" pitchFamily="18" charset="0"/>
              </a:rPr>
              <a:t>vzdělání knihovníků i uživatelů knihovny v oblasti e-knih</a:t>
            </a:r>
          </a:p>
          <a:p>
            <a:r>
              <a:rPr lang="cs-CZ" b="0">
                <a:latin typeface="Times New Roman" panose="02020603050405020304" pitchFamily="18" charset="0"/>
              </a:rPr>
              <a:t>spolupráce s odborníky</a:t>
            </a:r>
          </a:p>
          <a:p>
            <a:r>
              <a:rPr lang="cs-CZ" b="0">
                <a:latin typeface="Times New Roman" panose="02020603050405020304" pitchFamily="18" charset="0"/>
              </a:rPr>
              <a:t>zlepšení služeb knihovny</a:t>
            </a:r>
          </a:p>
          <a:p>
            <a:r>
              <a:rPr lang="cs-CZ" b="0">
                <a:latin typeface="Times New Roman" panose="02020603050405020304" pitchFamily="18" charset="0"/>
              </a:rPr>
              <a:t>zdokonalení angličtiny</a:t>
            </a:r>
          </a:p>
          <a:p>
            <a:r>
              <a:rPr lang="cs-CZ" b="0">
                <a:latin typeface="Times New Roman" panose="02020603050405020304" pitchFamily="18" charset="0"/>
              </a:rPr>
              <a:t>poznání evropských měst a knihoven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Books Online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0">
                <a:latin typeface="Times New Roman" panose="02020603050405020304" pitchFamily="18" charset="0"/>
                <a:cs typeface="Times New Roman" panose="02020603050405020304" pitchFamily="18" charset="0"/>
              </a:rPr>
              <a:t>Knihovna Kroměřížska</a:t>
            </a:r>
            <a:r>
              <a:rPr lang="cs-CZ" b="0">
                <a:latin typeface="Times New Roman" panose="02020603050405020304" pitchFamily="18" charset="0"/>
              </a:rPr>
              <a:t>,</a:t>
            </a:r>
            <a:r>
              <a:rPr lang="cs-CZ" b="0">
                <a:latin typeface="Times New Roman" panose="02020603050405020304" pitchFamily="18" charset="0"/>
                <a:cs typeface="Times New Roman" panose="02020603050405020304" pitchFamily="18" charset="0"/>
              </a:rPr>
              <a:t> Kroměříž</a:t>
            </a:r>
          </a:p>
          <a:p>
            <a:r>
              <a:rPr lang="cs-CZ" b="0">
                <a:latin typeface="Times New Roman" panose="02020603050405020304" pitchFamily="18" charset="0"/>
                <a:cs typeface="Times New Roman" panose="02020603050405020304" pitchFamily="18" charset="0"/>
              </a:rPr>
              <a:t>Krajská knižnica v Žilin</a:t>
            </a:r>
            <a:r>
              <a:rPr lang="cs-CZ" b="0">
                <a:latin typeface="Times New Roman" panose="02020603050405020304" pitchFamily="18" charset="0"/>
              </a:rPr>
              <a:t>e</a:t>
            </a:r>
            <a:r>
              <a:rPr lang="cs-CZ" b="0">
                <a:latin typeface="Times New Roman" panose="02020603050405020304" pitchFamily="18" charset="0"/>
                <a:cs typeface="Times New Roman" panose="02020603050405020304" pitchFamily="18" charset="0"/>
              </a:rPr>
              <a:t>, Žilina</a:t>
            </a:r>
            <a:endParaRPr lang="cs-CZ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0">
                <a:latin typeface="Times New Roman" panose="02020603050405020304" pitchFamily="18" charset="0"/>
                <a:cs typeface="Times New Roman" panose="02020603050405020304" pitchFamily="18" charset="0"/>
              </a:rPr>
              <a:t>Biblioteca de Castilla-La Mancha, Toledo</a:t>
            </a:r>
          </a:p>
          <a:p>
            <a:r>
              <a:rPr lang="cs-CZ" b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Proinov, Funchal</a:t>
            </a:r>
          </a:p>
          <a:p>
            <a:r>
              <a:rPr lang="cs-CZ" b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Biblioteca Judeţeană "Antim Ivireanul" Vâlcea, Râmnicu Vâlcea</a:t>
            </a:r>
            <a:endParaRPr lang="cs-CZ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cs-CZ"/>
              <a:t/>
            </a:r>
            <a:br>
              <a:rPr lang="cs-CZ"/>
            </a:br>
            <a:r>
              <a:rPr lang="cs-CZ">
                <a:cs typeface="Times New Roman" panose="02020603050405020304" pitchFamily="18" charset="0"/>
              </a:rPr>
              <a:t>Biblioteca de Castilla-La Mancha, Toledo</a:t>
            </a:r>
            <a:br>
              <a:rPr lang="cs-CZ">
                <a:cs typeface="Times New Roman" panose="02020603050405020304" pitchFamily="18" charset="0"/>
              </a:rPr>
            </a:br>
            <a:endParaRPr lang="cs-CZ">
              <a:cs typeface="Times New Roman" panose="02020603050405020304" pitchFamily="18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 b="0">
                <a:latin typeface="Times New Roman" panose="02020603050405020304" pitchFamily="18" charset="0"/>
              </a:rPr>
              <a:t>státní veřejná knihovna</a:t>
            </a:r>
          </a:p>
          <a:p>
            <a:pPr>
              <a:lnSpc>
                <a:spcPct val="90000"/>
              </a:lnSpc>
            </a:pPr>
            <a:r>
              <a:rPr lang="cs-CZ" sz="2400" b="0">
                <a:latin typeface="Times New Roman" panose="02020603050405020304" pitchFamily="18" charset="0"/>
              </a:rPr>
              <a:t>vedoucí úloha v rámci knihovního systému automonmí oblasti Castilia</a:t>
            </a:r>
          </a:p>
          <a:p>
            <a:pPr>
              <a:lnSpc>
                <a:spcPct val="90000"/>
              </a:lnSpc>
            </a:pPr>
            <a:r>
              <a:rPr lang="cs-CZ" sz="2400" b="0">
                <a:latin typeface="Times New Roman" panose="02020603050405020304" pitchFamily="18" charset="0"/>
              </a:rPr>
              <a:t>Castilla  - ve všech knihovnách platí 1 průkazka / jeden katalog</a:t>
            </a:r>
          </a:p>
          <a:p>
            <a:pPr>
              <a:lnSpc>
                <a:spcPct val="90000"/>
              </a:lnSpc>
            </a:pPr>
            <a:r>
              <a:rPr lang="cs-CZ" sz="2400" b="0">
                <a:latin typeface="Times New Roman" panose="02020603050405020304" pitchFamily="18" charset="0"/>
              </a:rPr>
              <a:t>uživatelé neplatí zápisné</a:t>
            </a:r>
          </a:p>
          <a:p>
            <a:pPr>
              <a:lnSpc>
                <a:spcPct val="90000"/>
              </a:lnSpc>
            </a:pPr>
            <a:r>
              <a:rPr lang="cs-CZ" sz="2400" b="0">
                <a:latin typeface="Times New Roman" panose="02020603050405020304" pitchFamily="18" charset="0"/>
              </a:rPr>
              <a:t>31 000 dospělých, 6 500 dětí, 300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sz="2400" b="0">
                <a:latin typeface="Times New Roman" panose="02020603050405020304" pitchFamily="18" charset="0"/>
              </a:rPr>
              <a:t>	institucí</a:t>
            </a:r>
          </a:p>
          <a:p>
            <a:pPr>
              <a:lnSpc>
                <a:spcPct val="90000"/>
              </a:lnSpc>
            </a:pPr>
            <a:r>
              <a:rPr lang="cs-CZ" sz="2400" b="0">
                <a:latin typeface="Times New Roman" panose="02020603050405020304" pitchFamily="18" charset="0"/>
              </a:rPr>
              <a:t>300 000 návštěvníků</a:t>
            </a:r>
          </a:p>
          <a:p>
            <a:pPr>
              <a:lnSpc>
                <a:spcPct val="90000"/>
              </a:lnSpc>
            </a:pPr>
            <a:r>
              <a:rPr lang="cs-CZ" sz="2400" b="0">
                <a:latin typeface="Times New Roman" panose="02020603050405020304" pitchFamily="18" charset="0"/>
              </a:rPr>
              <a:t>70 zaměstnanců</a:t>
            </a:r>
          </a:p>
          <a:p>
            <a:pPr>
              <a:lnSpc>
                <a:spcPct val="90000"/>
              </a:lnSpc>
            </a:pPr>
            <a:r>
              <a:rPr lang="cs-CZ" sz="2400" b="0">
                <a:latin typeface="Times New Roman" panose="02020603050405020304" pitchFamily="18" charset="0"/>
              </a:rPr>
              <a:t>420 000 knih </a:t>
            </a:r>
          </a:p>
          <a:p>
            <a:pPr>
              <a:lnSpc>
                <a:spcPct val="90000"/>
              </a:lnSpc>
            </a:pPr>
            <a:endParaRPr lang="cs-CZ" sz="2400" b="0">
              <a:latin typeface="Times New Roman" panose="02020603050405020304" pitchFamily="18" charset="0"/>
            </a:endParaRPr>
          </a:p>
        </p:txBody>
      </p:sp>
      <p:pic>
        <p:nvPicPr>
          <p:cNvPr id="522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267200"/>
            <a:ext cx="3190875" cy="241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cs-CZ"/>
              <a:t/>
            </a:r>
            <a:br>
              <a:rPr lang="cs-CZ"/>
            </a:br>
            <a:r>
              <a:rPr lang="cs-CZ">
                <a:cs typeface="Times New Roman" panose="02020603050405020304" pitchFamily="18" charset="0"/>
              </a:rPr>
              <a:t>Biblioteca de Castilla-La Mancha, Toledo</a:t>
            </a:r>
            <a:br>
              <a:rPr lang="cs-CZ">
                <a:cs typeface="Times New Roman" panose="02020603050405020304" pitchFamily="18" charset="0"/>
              </a:rPr>
            </a:br>
            <a:endParaRPr lang="cs-CZ">
              <a:cs typeface="Times New Roman" panose="02020603050405020304" pitchFamily="18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cs-CZ" sz="2800" b="0">
              <a:latin typeface="Times New Roman" panose="02020603050405020304" pitchFamily="18" charset="0"/>
            </a:endParaRPr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1481138" y="14954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pic>
        <p:nvPicPr>
          <p:cNvPr id="54277" name="irc_mi" descr="http://wfiles.brothersoft.com/t/toledo-castle_101241-1920x1200.jpg"/>
          <p:cNvPicPr>
            <a:picLocks noChangeAspect="1" noChangeArrowheads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209800"/>
            <a:ext cx="6181725" cy="3867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1524000" y="1143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cs-CZ"/>
              <a:t/>
            </a:r>
            <a:br>
              <a:rPr lang="cs-CZ"/>
            </a:br>
            <a:r>
              <a:rPr lang="cs-CZ">
                <a:cs typeface="Times New Roman" panose="02020603050405020304" pitchFamily="18" charset="0"/>
              </a:rPr>
              <a:t>Biblioteca de Castilla-La Mancha, Toledo</a:t>
            </a:r>
            <a:br>
              <a:rPr lang="cs-CZ">
                <a:cs typeface="Times New Roman" panose="02020603050405020304" pitchFamily="18" charset="0"/>
              </a:rPr>
            </a:br>
            <a:r>
              <a:rPr lang="cs-CZ"/>
              <a:t> 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1481138" y="14954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56326" name="Rectangle 6"/>
          <p:cNvSpPr>
            <a:spLocks noChangeArrowheads="1"/>
          </p:cNvSpPr>
          <p:nvPr/>
        </p:nvSpPr>
        <p:spPr bwMode="auto">
          <a:xfrm>
            <a:off x="1524000" y="1143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6330" name="Rectangle 10"/>
          <p:cNvSpPr>
            <a:spLocks noChangeArrowheads="1"/>
          </p:cNvSpPr>
          <p:nvPr/>
        </p:nvSpPr>
        <p:spPr bwMode="auto">
          <a:xfrm>
            <a:off x="1524000" y="1143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pic>
        <p:nvPicPr>
          <p:cNvPr id="56329" name="irc_mi" descr="http://lh6.googleusercontent.com/-eFvxfXnQYHQ/US25AeWv7HI/AAAAAAAAK2Q/LKyRY746ntY/biblioteca-del-alcazar-0028.JPG?imgmax=640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981200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cs-CZ"/>
              <a:t/>
            </a:r>
            <a:br>
              <a:rPr lang="cs-CZ"/>
            </a:br>
            <a:r>
              <a:rPr lang="cs-CZ"/>
              <a:t>Úkoly, výstupy projektu</a:t>
            </a:r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1481138" y="14954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1524000" y="1143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7772400" cy="3657600"/>
          </a:xfrm>
        </p:spPr>
        <p:txBody>
          <a:bodyPr/>
          <a:lstStyle/>
          <a:p>
            <a:r>
              <a:rPr lang="cs-CZ" b="0">
                <a:latin typeface="Times New Roman" panose="02020603050405020304" pitchFamily="18" charset="0"/>
              </a:rPr>
              <a:t>mezinárodní semináře</a:t>
            </a:r>
          </a:p>
          <a:p>
            <a:r>
              <a:rPr lang="cs-CZ" b="0">
                <a:latin typeface="Times New Roman" panose="02020603050405020304" pitchFamily="18" charset="0"/>
              </a:rPr>
              <a:t>webové stránky s informacemi o e-knihách</a:t>
            </a:r>
          </a:p>
          <a:p>
            <a:r>
              <a:rPr lang="cs-CZ" b="0">
                <a:latin typeface="Times New Roman" panose="02020603050405020304" pitchFamily="18" charset="0"/>
              </a:rPr>
              <a:t>kurzy na téma e-knih pro uživatele</a:t>
            </a:r>
          </a:p>
          <a:p>
            <a:r>
              <a:rPr lang="cs-CZ" b="0">
                <a:latin typeface="Times New Roman" panose="02020603050405020304" pitchFamily="18" charset="0"/>
              </a:rPr>
              <a:t>tvorba e-knih</a:t>
            </a:r>
          </a:p>
          <a:p>
            <a:r>
              <a:rPr lang="cs-CZ" b="0">
                <a:latin typeface="Times New Roman" panose="02020603050405020304" pitchFamily="18" charset="0"/>
              </a:rPr>
              <a:t>leták</a:t>
            </a:r>
          </a:p>
          <a:p>
            <a:endParaRPr lang="cs-CZ" b="0">
              <a:latin typeface="Times New Roman" panose="02020603050405020304" pitchFamily="18" charset="0"/>
            </a:endParaRPr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1524000" y="1143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cs-CZ"/>
              <a:t/>
            </a:r>
            <a:br>
              <a:rPr lang="cs-CZ"/>
            </a:br>
            <a:r>
              <a:rPr lang="cs-CZ"/>
              <a:t>Mezinárodní semináře</a:t>
            </a:r>
            <a:r>
              <a:rPr lang="cs-CZ">
                <a:cs typeface="Times New Roman" panose="02020603050405020304" pitchFamily="18" charset="0"/>
              </a:rPr>
              <a:t/>
            </a:r>
            <a:br>
              <a:rPr lang="cs-CZ">
                <a:cs typeface="Times New Roman" panose="02020603050405020304" pitchFamily="18" charset="0"/>
              </a:rPr>
            </a:br>
            <a:r>
              <a:rPr lang="cs-CZ"/>
              <a:t> </a:t>
            </a:r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1481138" y="14954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1524000" y="1143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7772400" cy="3657600"/>
          </a:xfrm>
        </p:spPr>
        <p:txBody>
          <a:bodyPr/>
          <a:lstStyle/>
          <a:p>
            <a:r>
              <a:rPr lang="cs-CZ" b="0">
                <a:latin typeface="Times New Roman" panose="02020603050405020304" pitchFamily="18" charset="0"/>
                <a:cs typeface="Times New Roman" panose="02020603050405020304" pitchFamily="18" charset="0"/>
              </a:rPr>
              <a:t>Kroměříž</a:t>
            </a:r>
            <a:r>
              <a:rPr lang="cs-CZ" b="0">
                <a:latin typeface="Times New Roman" panose="02020603050405020304" pitchFamily="18" charset="0"/>
              </a:rPr>
              <a:t> (11. – 12. 4. 2013)</a:t>
            </a:r>
          </a:p>
          <a:p>
            <a:r>
              <a:rPr lang="cs-CZ" b="0">
                <a:latin typeface="Times New Roman" panose="02020603050405020304" pitchFamily="18" charset="0"/>
                <a:cs typeface="Times New Roman" panose="02020603050405020304" pitchFamily="18" charset="0"/>
              </a:rPr>
              <a:t>Toledo</a:t>
            </a:r>
            <a:r>
              <a:rPr lang="cs-CZ" b="0">
                <a:latin typeface="Times New Roman" panose="02020603050405020304" pitchFamily="18" charset="0"/>
              </a:rPr>
              <a:t> (19. – 21. 6. 2013)</a:t>
            </a:r>
          </a:p>
          <a:p>
            <a:r>
              <a:rPr lang="cs-CZ" b="0">
                <a:latin typeface="Times New Roman" panose="02020603050405020304" pitchFamily="18" charset="0"/>
                <a:cs typeface="Times New Roman" panose="02020603050405020304" pitchFamily="18" charset="0"/>
              </a:rPr>
              <a:t>Praha</a:t>
            </a:r>
            <a:r>
              <a:rPr lang="cs-CZ" b="0">
                <a:latin typeface="Times New Roman" panose="02020603050405020304" pitchFamily="18" charset="0"/>
              </a:rPr>
              <a:t> (Národní knihovna, 12. – 14. 3. 2014)</a:t>
            </a:r>
          </a:p>
          <a:p>
            <a:r>
              <a:rPr lang="cs-CZ" b="0">
                <a:latin typeface="Times New Roman" panose="02020603050405020304" pitchFamily="18" charset="0"/>
                <a:cs typeface="Times New Roman" panose="02020603050405020304" pitchFamily="18" charset="0"/>
              </a:rPr>
              <a:t>Žilina</a:t>
            </a:r>
            <a:r>
              <a:rPr lang="cs-CZ" b="0">
                <a:latin typeface="Times New Roman" panose="02020603050405020304" pitchFamily="18" charset="0"/>
              </a:rPr>
              <a:t> (11. – 13. 6. 2014)</a:t>
            </a:r>
          </a:p>
        </p:txBody>
      </p:sp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1524000" y="1143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řehled projektu">
  <a:themeElements>
    <a:clrScheme name="Přehled projektu 1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00CCFF"/>
      </a:accent1>
      <a:accent2>
        <a:srgbClr val="00FFCC"/>
      </a:accent2>
      <a:accent3>
        <a:srgbClr val="AAB8E2"/>
      </a:accent3>
      <a:accent4>
        <a:srgbClr val="DADADA"/>
      </a:accent4>
      <a:accent5>
        <a:srgbClr val="AAE2FF"/>
      </a:accent5>
      <a:accent6>
        <a:srgbClr val="00E7B9"/>
      </a:accent6>
      <a:hlink>
        <a:srgbClr val="FF3300"/>
      </a:hlink>
      <a:folHlink>
        <a:srgbClr val="FF7C80"/>
      </a:folHlink>
    </a:clrScheme>
    <a:fontScheme name="Přehled projektu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Přehled projektu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řehled projektu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řehled projektu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Files\Office\Templates\1029\Přehled projektu.pot</Template>
  <TotalTime>1881</TotalTime>
  <Words>392</Words>
  <Application>Microsoft Office PowerPoint</Application>
  <PresentationFormat>Předvádění na obrazovce (4:3)</PresentationFormat>
  <Paragraphs>126</Paragraphs>
  <Slides>20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Times New Roman</vt:lpstr>
      <vt:lpstr>Arial</vt:lpstr>
      <vt:lpstr>Wingdings</vt:lpstr>
      <vt:lpstr>Přehled projektu</vt:lpstr>
      <vt:lpstr>Books Online projekt  v Knihovně Kroměřížska</vt:lpstr>
      <vt:lpstr>Grundtvig</vt:lpstr>
      <vt:lpstr>Motivace</vt:lpstr>
      <vt:lpstr>Books Online</vt:lpstr>
      <vt:lpstr> Biblioteca de Castilla-La Mancha, Toledo </vt:lpstr>
      <vt:lpstr> Biblioteca de Castilla-La Mancha, Toledo </vt:lpstr>
      <vt:lpstr> Biblioteca de Castilla-La Mancha, Toledo  </vt:lpstr>
      <vt:lpstr> Úkoly, výstupy projektu</vt:lpstr>
      <vt:lpstr> Mezinárodní semináře  </vt:lpstr>
      <vt:lpstr> Náplň seminářů  </vt:lpstr>
      <vt:lpstr> Webové stránky  </vt:lpstr>
      <vt:lpstr> Vzdělávání knihovníků </vt:lpstr>
      <vt:lpstr> Vzdělávání uživatelů </vt:lpstr>
      <vt:lpstr> Tvorba e-knih</vt:lpstr>
      <vt:lpstr> Půjčování e-knih firmy eReading</vt:lpstr>
      <vt:lpstr> E-knihy v Knihovně Kroměřížska</vt:lpstr>
      <vt:lpstr> Moje zdroje e-knih</vt:lpstr>
      <vt:lpstr> Moje softwarové nástroje</vt:lpstr>
      <vt:lpstr>eBiblio  - ukázka výpůjčního systému </vt:lpstr>
      <vt:lpstr>Děkuji </vt:lpstr>
    </vt:vector>
  </TitlesOfParts>
  <Company>kk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Books Online projekt  v Knihovně Kroměřížska</dc:title>
  <dc:creator>zapletal</dc:creator>
  <cp:lastModifiedBy>Linda Machalová</cp:lastModifiedBy>
  <cp:revision>18</cp:revision>
  <cp:lastPrinted>1601-01-01T00:00:00Z</cp:lastPrinted>
  <dcterms:created xsi:type="dcterms:W3CDTF">2014-10-02T07:32:01Z</dcterms:created>
  <dcterms:modified xsi:type="dcterms:W3CDTF">2014-10-23T06:02:54Z</dcterms:modified>
</cp:coreProperties>
</file>